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  <p:sldId id="267" r:id="rId14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74E3AC-3986-4BD0-B70E-012A543AD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991936E-31DB-4D7D-B464-22EDD4C5E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802A88-90CA-4F8A-A5B1-5F6D06C6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A678A8-0B43-4F0F-9323-E8EE580A2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562383-4CFA-4441-AC44-0C4F244B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9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704B9D-AD03-41D6-A4DC-CA16B83D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42FBD8-DC0B-4E14-B79F-BDF08B921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8424AE-6E22-47F9-891B-27E0B771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5CAC48-2269-4E98-9BF1-E4E02F04E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0E3226-C035-4E28-986A-94AF9A1F2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20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24B6CB8-9054-452F-8E15-E5369C4B8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22D342-B72C-4738-A0F6-A9504CCF0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9DC408-01A3-42F2-B1B6-CB07735B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D99CA2-E11F-4785-9E61-325D8FF1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CE8F8D-DE4A-4A17-AFF0-A4AB2A52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15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7B5C90-136B-4094-AE9B-F6704A45A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86AB16-A0E9-4555-9534-639C92E77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C1F7D2-69A7-4C5C-8143-6C1F8A41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E05298-FC6A-49D7-89ED-62C9EC84C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562253-CDC3-4A65-B8DF-2300E4FF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42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9FF64-D297-4AEB-9DD7-A7B65349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4DF8332-2358-4662-9B1D-DFD9137EA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7A6B0D-41CB-4C9E-8AC5-3711425E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97092D-C1FA-447B-B31F-E2ED0EC4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2AAC91-3AC3-4521-9933-0B73A338F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78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B2A684-4E92-408D-8894-E53D82B18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055A1E-BEEA-45B2-855C-364FC5C70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B537876-7A4E-49A1-851B-B58D417EB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13BAC5-6204-4953-BD5F-61BE0951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1CE31F1-D2F5-4137-BA26-9AB2F2919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234EB-6C25-4539-821B-B67AB211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6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640D9E-7686-4A91-9AB5-3DEC491B2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126706-2F06-4986-9A3E-E9B8400AE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48DB00-6AC9-461E-B4E9-9D16E161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69EE7D-CE04-4593-9F0F-8B25D77C1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1DB8A5B-DA7A-4EEF-B999-52C4BD61E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26A90AF-ED88-4E4F-AA46-5B3DD9B5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547A0DB-5722-4E02-869E-E252FB10C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A0EC8E2-8FCF-429B-8AFB-FB834166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24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3E522-FD34-48B2-A853-39955C91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3A5601-83DB-4FFD-9597-E6598D7B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3944DB-002B-45BB-B20D-21580132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319E670-EAC2-463B-8FB1-F211AC4F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5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8200BF6-3435-4FCD-A750-2701BB478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B30D6E-4A81-43E1-81E8-4BD6B6DD5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855C5E-8B20-43BB-AA52-2FD628AE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07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A4B792-1672-4434-868B-82570104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4DD98E-BC7C-41ED-B843-BC3E22A4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988FEE-0B83-48DD-A925-D0E3F284B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A5CE3C-004F-4237-B33A-9CD79EB5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D240CDF-3757-4689-8F5C-5EDEA0821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C65FE2-590B-45D5-9F1A-0B966FDF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8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FF9357-E450-4EF3-B1AB-D28833DD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4EEB1A-629E-4074-AFF3-D5F3FE5B0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D24438-D7D2-424A-A731-079187D1C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23404D-A23D-40CA-9284-C55C601DC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FAD091-E07B-4BE0-8F6E-6BE9F8C4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33C8D46-690B-47BF-9830-D6718F50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114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2233C58-6D3D-43F8-8DBB-015E3334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44DE2D-514B-472E-9864-7F70931E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529113-A9F2-4F05-A9DE-CE72E97E0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605D-0991-4548-9700-9FCB3B6D1CF3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B0BBE3-09B3-4E06-9165-C6A073461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E5EBE3-D185-4491-AD95-4AB4BA0BA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505EA-087B-4C50-A93F-6065B7B08A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8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bout.twitter.com/en/who-we-are/brand-toolkit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facebook.com/brand/resources/instagram/instagram-brand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brand/resources/facebookapp/log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line.me/ja/log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CB7924-58FF-47D5-AC07-CCE8887905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について知ろう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80431E3-E234-4D57-BDAB-69ABC0D73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709174"/>
            <a:ext cx="2771543" cy="27715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59AA295-2DDC-4433-9571-2DF4DB382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21" y="296902"/>
            <a:ext cx="2289717" cy="228971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876745-0CAF-405C-931C-A2E6CD11C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6" y="296901"/>
            <a:ext cx="2100379" cy="210037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4FEE30E-8EFA-4F4B-A2F2-DCDF82F6B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75" y="3834780"/>
            <a:ext cx="2624718" cy="2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7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C9FC-42F4-4556-81F8-6FFE0CD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10013"/>
            <a:ext cx="11460480" cy="1142048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を安全に上手に使うためのポイント（例）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E08A1-00D0-4118-B3B6-B2B1B4FF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161535"/>
            <a:ext cx="11460480" cy="5330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・困ったときや心配なときには、必ず誰かに相談する。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・自分やまわりの人の個人情報を守る。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ネットだけの知り合いとは会ったり、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直接個人同士でメールしたりしない。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・言葉や写真、動画は、発信する前に一呼吸おく。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（感情にまかせてすぐに発信しないようにする）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・基本的に悪口はネットでは発信しない。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・悪意のない発信のつもりでも、傷つく人がいること　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を意識する。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D74DBB-3F4F-440A-9F40-374FFA727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77" y="177010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C9FC-42F4-4556-81F8-6FFE0CD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10013"/>
            <a:ext cx="11460480" cy="1142048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を安全に上手に使うためのポイント（例）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E08A1-00D0-4118-B3B6-B2B1B4FF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252061"/>
            <a:ext cx="11460480" cy="5240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・「いいね」を押したり、、リツイートしたりするときは、責任をもってする。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・文章や写真、動画など他の人が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つくったものを勝手に利用しない。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・個人情報保護法やプロバイダ責任制限法、刑法など関連法律に関心を持つ。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・発信した情報が簡単には削除できない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ことを意識する。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 descr="テーブル, 座る, ランプ, ケーキ が含まれている画像&#10;&#10;自動的に生成された説明">
            <a:extLst>
              <a:ext uri="{FF2B5EF4-FFF2-40B4-BE49-F238E27FC236}">
                <a16:creationId xmlns:a16="http://schemas.microsoft.com/office/drawing/2014/main" id="{67301023-89B7-497B-B887-62342270B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270" y="4399726"/>
            <a:ext cx="2092514" cy="2092514"/>
          </a:xfrm>
          <a:prstGeom prst="rect">
            <a:avLst/>
          </a:prstGeom>
        </p:spPr>
      </p:pic>
      <p:pic>
        <p:nvPicPr>
          <p:cNvPr id="9" name="図 8" descr="座る, コンピュータ, モニター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8CB5B117-BCD6-4333-BB43-57A9A3BC1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89" y="171450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C9FC-42F4-4556-81F8-6FFE0CD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10013"/>
            <a:ext cx="11460480" cy="1696486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を安全に上手に使うためのポイント（例）</a:t>
            </a:r>
            <a:b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E08A1-00D0-4118-B3B6-B2B1B4FF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330605"/>
            <a:ext cx="11460480" cy="4161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・</a:t>
            </a:r>
            <a:r>
              <a:rPr lang="ja-JP" altLang="ja-JP" sz="3600" b="1" dirty="0"/>
              <a:t>悪口を発信することや、他人の個人情報や顔写真等を勝手に送信する、誹謗・中傷することなどは、人権侵害に当たります。</a:t>
            </a:r>
            <a:endParaRPr lang="en-US" altLang="ja-JP" sz="3600" b="1" dirty="0"/>
          </a:p>
          <a:p>
            <a:pPr marL="0" indent="0">
              <a:buNone/>
            </a:pP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・</a:t>
            </a:r>
            <a:r>
              <a:rPr lang="en-US" altLang="ja-JP" sz="3600" b="1" dirty="0"/>
              <a:t>SNS</a:t>
            </a:r>
            <a:r>
              <a:rPr lang="ja-JP" altLang="ja-JP" sz="3600" b="1" dirty="0"/>
              <a:t>を安全に楽しく使うために、また、みなさんが被害者や加害者にならないために、上手に使っていきましょう。</a:t>
            </a:r>
          </a:p>
          <a:p>
            <a:pPr marL="0" indent="0">
              <a:buNone/>
            </a:pP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95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93F9B0-B424-463E-8AB1-47E934F8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809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今日の学習で</a:t>
            </a:r>
            <a:endParaRPr kumimoji="1"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考えたことや感じたこと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分からなかったこと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もっと知りたいこと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などを書いてみよう！</a:t>
            </a:r>
          </a:p>
        </p:txBody>
      </p:sp>
      <p:pic>
        <p:nvPicPr>
          <p:cNvPr id="4" name="図 3" descr="時計, 部屋 が含まれている画像&#10;&#10;自動的に生成された説明">
            <a:extLst>
              <a:ext uri="{FF2B5EF4-FFF2-40B4-BE49-F238E27FC236}">
                <a16:creationId xmlns:a16="http://schemas.microsoft.com/office/drawing/2014/main" id="{EC80DD3E-BF75-4B5D-BF44-0E642D74F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2562665"/>
            <a:ext cx="3181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6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B4FE5-EBA5-4A19-8B03-7E44D9631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28D307-2688-4E24-A802-2229CB2D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10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8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kumimoji="1" lang="ja-JP" altLang="en-US" sz="8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：ソーシャル</a:t>
            </a:r>
            <a:endParaRPr kumimoji="1" lang="en-US" altLang="ja-JP" sz="8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en-US" altLang="ja-JP" sz="8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r>
              <a:rPr lang="ja-JP" altLang="en-US" sz="8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：ネットワーキング</a:t>
            </a:r>
            <a:endParaRPr lang="en-US" altLang="ja-JP" sz="8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en-US" altLang="ja-JP" sz="8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</a:t>
            </a:r>
            <a:r>
              <a:rPr kumimoji="1" lang="ja-JP" altLang="en-US" sz="8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：サービス</a:t>
            </a:r>
            <a:endParaRPr kumimoji="1" lang="ja-JP" altLang="en-US" sz="8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 descr="斧 が含まれている画像&#10;&#10;自動的に生成された説明">
            <a:extLst>
              <a:ext uri="{FF2B5EF4-FFF2-40B4-BE49-F238E27FC236}">
                <a16:creationId xmlns:a16="http://schemas.microsoft.com/office/drawing/2014/main" id="{DF976912-524F-4731-ADC4-6CB947B41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438486"/>
            <a:ext cx="1749970" cy="1440256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FD5A25E3-54BB-4AC0-9840-03D63EDD0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647" y="1125820"/>
            <a:ext cx="1505843" cy="1505843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79755C9D-687B-4471-AA7F-17AC1F64C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92" y="4695093"/>
            <a:ext cx="1365738" cy="1365738"/>
          </a:xfrm>
          <a:prstGeom prst="rect">
            <a:avLst/>
          </a:prstGeom>
        </p:spPr>
      </p:pic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11F02FA0-93A1-4700-B0E5-0F44668E2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685" y="4526335"/>
            <a:ext cx="1365738" cy="1364374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AB829FE-3838-4B93-8138-737EB044172A}"/>
              </a:ext>
            </a:extLst>
          </p:cNvPr>
          <p:cNvSpPr/>
          <p:nvPr/>
        </p:nvSpPr>
        <p:spPr>
          <a:xfrm>
            <a:off x="9158868" y="2666742"/>
            <a:ext cx="25610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u="sng" kern="100" dirty="0">
                <a:solidFill>
                  <a:srgbClr val="0563C1"/>
                </a:solidFill>
                <a:latin typeface="游ゴシック" panose="020B0400000000000000" pitchFamily="50" charset="-128"/>
                <a:cs typeface="Courier New" panose="02070309020205020404" pitchFamily="49" charset="0"/>
                <a:hlinkClick r:id="rId6"/>
              </a:rPr>
              <a:t>https://www.facebook.com/brand/resources/facebookapp/logo</a:t>
            </a:r>
            <a:endParaRPr lang="ja-JP" altLang="ja-JP" sz="12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56C41DB-BBDF-48BF-AAD4-9D9C00A6B61F}"/>
              </a:ext>
            </a:extLst>
          </p:cNvPr>
          <p:cNvSpPr/>
          <p:nvPr/>
        </p:nvSpPr>
        <p:spPr>
          <a:xfrm>
            <a:off x="6739054" y="6078048"/>
            <a:ext cx="2338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u="sng" kern="100" dirty="0">
                <a:solidFill>
                  <a:srgbClr val="0563C1"/>
                </a:solidFill>
                <a:latin typeface="游ゴシック" panose="020B0400000000000000" pitchFamily="50" charset="-128"/>
                <a:cs typeface="Courier New" panose="02070309020205020404" pitchFamily="49" charset="0"/>
                <a:hlinkClick r:id="rId7"/>
              </a:rPr>
              <a:t>https://www.facebook.com/brand/resources/instagram/instagram-brand/</a:t>
            </a:r>
            <a:endParaRPr lang="ja-JP" altLang="ja-JP" sz="12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E3936B5-D335-4691-9056-29513FD65099}"/>
              </a:ext>
            </a:extLst>
          </p:cNvPr>
          <p:cNvSpPr/>
          <p:nvPr/>
        </p:nvSpPr>
        <p:spPr>
          <a:xfrm>
            <a:off x="8584524" y="134292"/>
            <a:ext cx="2460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u="sng" kern="100" dirty="0">
                <a:solidFill>
                  <a:srgbClr val="0563C1"/>
                </a:solidFill>
                <a:latin typeface="游ゴシック" panose="020B0400000000000000" pitchFamily="50" charset="-128"/>
                <a:cs typeface="Courier New" panose="02070309020205020404" pitchFamily="49" charset="0"/>
                <a:hlinkClick r:id="rId8"/>
              </a:rPr>
              <a:t>https://about.twitter.com/en/who-we-are/brand-toolkit</a:t>
            </a:r>
            <a:endParaRPr lang="ja-JP" altLang="ja-JP" sz="12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EBE3604-CACC-422C-964A-BD7D97179061}"/>
              </a:ext>
            </a:extLst>
          </p:cNvPr>
          <p:cNvSpPr/>
          <p:nvPr/>
        </p:nvSpPr>
        <p:spPr>
          <a:xfrm>
            <a:off x="9919340" y="6007669"/>
            <a:ext cx="18357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u="sng" kern="100" dirty="0">
                <a:solidFill>
                  <a:srgbClr val="0563C1"/>
                </a:solidFill>
                <a:latin typeface="游ゴシック" panose="020B0400000000000000" pitchFamily="50" charset="-128"/>
                <a:cs typeface="Courier New" panose="02070309020205020404" pitchFamily="49" charset="0"/>
                <a:hlinkClick r:id="rId9"/>
              </a:rPr>
              <a:t>https://line.me/ja/logo</a:t>
            </a:r>
            <a:endParaRPr lang="ja-JP" altLang="ja-JP" sz="1200" kern="100" dirty="0">
              <a:latin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3C8494-FF12-433C-A327-D23B52410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688"/>
            <a:ext cx="10515600" cy="1009651"/>
          </a:xfrm>
        </p:spPr>
        <p:txBody>
          <a:bodyPr/>
          <a:lstStyle/>
          <a:p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線で結んでみよう！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4104CE-9FEA-49B7-AB1F-DA298C75CD09}"/>
              </a:ext>
            </a:extLst>
          </p:cNvPr>
          <p:cNvSpPr txBox="1"/>
          <p:nvPr/>
        </p:nvSpPr>
        <p:spPr>
          <a:xfrm>
            <a:off x="939453" y="1402915"/>
            <a:ext cx="24676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Facebook</a:t>
            </a: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（フェイスブック）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B1F13F-632F-41E0-BC53-8E081A97FFCB}"/>
              </a:ext>
            </a:extLst>
          </p:cNvPr>
          <p:cNvSpPr txBox="1"/>
          <p:nvPr/>
        </p:nvSpPr>
        <p:spPr>
          <a:xfrm>
            <a:off x="939453" y="2219589"/>
            <a:ext cx="24676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Twitter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（ツイッター）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2501FD-B81B-4075-93FF-477A11C9923C}"/>
              </a:ext>
            </a:extLst>
          </p:cNvPr>
          <p:cNvSpPr txBox="1"/>
          <p:nvPr/>
        </p:nvSpPr>
        <p:spPr>
          <a:xfrm>
            <a:off x="926929" y="3105834"/>
            <a:ext cx="24676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ＬＩＮＥ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（ライン）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38C8F4-B8FD-4591-9E03-5E28E7110B72}"/>
              </a:ext>
            </a:extLst>
          </p:cNvPr>
          <p:cNvSpPr txBox="1"/>
          <p:nvPr/>
        </p:nvSpPr>
        <p:spPr>
          <a:xfrm>
            <a:off x="939453" y="3934724"/>
            <a:ext cx="24676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Instagram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（インスタグラム）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46C2DA-97BC-4C56-9B10-D0E5E23E1A19}"/>
              </a:ext>
            </a:extLst>
          </p:cNvPr>
          <p:cNvSpPr txBox="1"/>
          <p:nvPr/>
        </p:nvSpPr>
        <p:spPr>
          <a:xfrm>
            <a:off x="926929" y="4808753"/>
            <a:ext cx="24676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YouTube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（ユーチューブ）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873542-50A0-43FF-810E-4082BE097993}"/>
              </a:ext>
            </a:extLst>
          </p:cNvPr>
          <p:cNvSpPr txBox="1"/>
          <p:nvPr/>
        </p:nvSpPr>
        <p:spPr>
          <a:xfrm>
            <a:off x="926933" y="5639815"/>
            <a:ext cx="24676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ソーシャルゲーム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ADD0C5-A5C4-4A83-8BD6-9F616ADFD233}"/>
              </a:ext>
            </a:extLst>
          </p:cNvPr>
          <p:cNvSpPr txBox="1"/>
          <p:nvPr/>
        </p:nvSpPr>
        <p:spPr>
          <a:xfrm>
            <a:off x="3394557" y="1266801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1291994-9719-4905-B35A-3AAEBC1CE58B}"/>
              </a:ext>
            </a:extLst>
          </p:cNvPr>
          <p:cNvSpPr txBox="1"/>
          <p:nvPr/>
        </p:nvSpPr>
        <p:spPr>
          <a:xfrm>
            <a:off x="3382033" y="2070377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E6BD929-C479-4EEF-8290-14577641E7C7}"/>
              </a:ext>
            </a:extLst>
          </p:cNvPr>
          <p:cNvSpPr txBox="1"/>
          <p:nvPr/>
        </p:nvSpPr>
        <p:spPr>
          <a:xfrm>
            <a:off x="3367417" y="3021085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8D322E6-A912-4556-A87B-61290EAC487B}"/>
              </a:ext>
            </a:extLst>
          </p:cNvPr>
          <p:cNvSpPr txBox="1"/>
          <p:nvPr/>
        </p:nvSpPr>
        <p:spPr>
          <a:xfrm>
            <a:off x="3367417" y="3798733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B8E197-1128-4773-BB4D-80B27B9A6F40}"/>
              </a:ext>
            </a:extLst>
          </p:cNvPr>
          <p:cNvSpPr txBox="1"/>
          <p:nvPr/>
        </p:nvSpPr>
        <p:spPr>
          <a:xfrm>
            <a:off x="3367423" y="4642300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2A5E68-3BA5-4797-96A6-96F2CC0BDDE4}"/>
              </a:ext>
            </a:extLst>
          </p:cNvPr>
          <p:cNvSpPr txBox="1"/>
          <p:nvPr/>
        </p:nvSpPr>
        <p:spPr>
          <a:xfrm>
            <a:off x="3367417" y="5419948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05F0BC9-D5A0-456F-BBA3-AFAD60BC5047}"/>
              </a:ext>
            </a:extLst>
          </p:cNvPr>
          <p:cNvSpPr txBox="1"/>
          <p:nvPr/>
        </p:nvSpPr>
        <p:spPr>
          <a:xfrm>
            <a:off x="5419596" y="1045844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9DED224-5382-41E3-A021-4032D1BF3563}"/>
              </a:ext>
            </a:extLst>
          </p:cNvPr>
          <p:cNvSpPr txBox="1"/>
          <p:nvPr/>
        </p:nvSpPr>
        <p:spPr>
          <a:xfrm>
            <a:off x="5419596" y="1861106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3FBCF14-05B0-46CC-BEAE-24FEDFAA05E5}"/>
              </a:ext>
            </a:extLst>
          </p:cNvPr>
          <p:cNvSpPr txBox="1"/>
          <p:nvPr/>
        </p:nvSpPr>
        <p:spPr>
          <a:xfrm>
            <a:off x="5430037" y="2679149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53ABB1-7E47-4380-BA04-2B80211939D1}"/>
              </a:ext>
            </a:extLst>
          </p:cNvPr>
          <p:cNvSpPr txBox="1"/>
          <p:nvPr/>
        </p:nvSpPr>
        <p:spPr>
          <a:xfrm>
            <a:off x="5415421" y="3520792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CCCFBE9-8F8C-4D46-B19E-536E1C7EBE6D}"/>
              </a:ext>
            </a:extLst>
          </p:cNvPr>
          <p:cNvSpPr txBox="1"/>
          <p:nvPr/>
        </p:nvSpPr>
        <p:spPr>
          <a:xfrm>
            <a:off x="5422729" y="4443484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92088C3-B07D-4458-951A-8D7D977044BC}"/>
              </a:ext>
            </a:extLst>
          </p:cNvPr>
          <p:cNvSpPr txBox="1"/>
          <p:nvPr/>
        </p:nvSpPr>
        <p:spPr>
          <a:xfrm>
            <a:off x="5448815" y="5543338"/>
            <a:ext cx="663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/>
              <a:t>・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9250764-7D75-474B-84C5-70B255F4BF41}"/>
              </a:ext>
            </a:extLst>
          </p:cNvPr>
          <p:cNvSpPr txBox="1"/>
          <p:nvPr/>
        </p:nvSpPr>
        <p:spPr>
          <a:xfrm>
            <a:off x="6096000" y="1148952"/>
            <a:ext cx="48013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動画を中心に共有することができる。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匿名（ハンドルネーム）での発信ができる。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B90FAD4-D981-4986-A03F-CE0B0081B18A}"/>
              </a:ext>
            </a:extLst>
          </p:cNvPr>
          <p:cNvSpPr txBox="1"/>
          <p:nvPr/>
        </p:nvSpPr>
        <p:spPr>
          <a:xfrm>
            <a:off x="6096000" y="1959298"/>
            <a:ext cx="48013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画像を中心に共有することができる。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匿名（ハンドルネーム）での発信ができる。</a:t>
            </a:r>
            <a:endParaRPr kumimoji="1"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F699279-DE61-41C0-A76E-AEB0B05061D1}"/>
              </a:ext>
            </a:extLst>
          </p:cNvPr>
          <p:cNvSpPr txBox="1"/>
          <p:nvPr/>
        </p:nvSpPr>
        <p:spPr>
          <a:xfrm>
            <a:off x="6104357" y="2711455"/>
            <a:ext cx="583504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知り合いの人と文字・写真・動画などのやりとりができる。グループをつくってやりとりもできる。匿名（ハンドルネーム）での発信ができる。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74839EB-C1A7-424B-B643-E5D89BE5A6E2}"/>
              </a:ext>
            </a:extLst>
          </p:cNvPr>
          <p:cNvSpPr txBox="1"/>
          <p:nvPr/>
        </p:nvSpPr>
        <p:spPr>
          <a:xfrm>
            <a:off x="6104357" y="3740611"/>
            <a:ext cx="55490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多くの人とさまざまな情報を共有することができる。実名での発信が条件。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BBB23C3-9ECA-4A24-B7DE-286A673DD9B6}"/>
              </a:ext>
            </a:extLst>
          </p:cNvPr>
          <p:cNvSpPr txBox="1"/>
          <p:nvPr/>
        </p:nvSpPr>
        <p:spPr>
          <a:xfrm>
            <a:off x="6112701" y="4503475"/>
            <a:ext cx="58350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コメント機能やチャット機能を使って、いろいろな人と会話（やりとり）をしながらゲームをすることができる。匿名（ハンドルネーム）での発信ができる。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103E36-6A52-48F3-A978-84DA9149FF38}"/>
              </a:ext>
            </a:extLst>
          </p:cNvPr>
          <p:cNvSpPr txBox="1"/>
          <p:nvPr/>
        </p:nvSpPr>
        <p:spPr>
          <a:xfrm>
            <a:off x="6112701" y="5547482"/>
            <a:ext cx="58350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140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文字以内の短いつぶやきで情報を共有し、その情報をたくさんの人に拡散（リツイート）することができる。匿名（ハンドルネーム）での発信ができる。</a:t>
            </a:r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D4DAC11-D54B-4DDF-ACBB-DE6478341C89}"/>
              </a:ext>
            </a:extLst>
          </p:cNvPr>
          <p:cNvCxnSpPr/>
          <p:nvPr/>
        </p:nvCxnSpPr>
        <p:spPr>
          <a:xfrm>
            <a:off x="3726497" y="1726080"/>
            <a:ext cx="2020864" cy="2208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14A3FA9-3AF8-4A49-9036-6CBC3DF66B23}"/>
              </a:ext>
            </a:extLst>
          </p:cNvPr>
          <p:cNvCxnSpPr/>
          <p:nvPr/>
        </p:nvCxnSpPr>
        <p:spPr>
          <a:xfrm>
            <a:off x="3699357" y="2542754"/>
            <a:ext cx="2081398" cy="3466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9330F72C-652B-4962-ACEF-1E4C6252DBDF}"/>
              </a:ext>
            </a:extLst>
          </p:cNvPr>
          <p:cNvCxnSpPr/>
          <p:nvPr/>
        </p:nvCxnSpPr>
        <p:spPr>
          <a:xfrm flipV="1">
            <a:off x="3687881" y="3154892"/>
            <a:ext cx="2059480" cy="3274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D0E18EF-8B68-45AC-B945-C8504B619213}"/>
              </a:ext>
            </a:extLst>
          </p:cNvPr>
          <p:cNvCxnSpPr/>
          <p:nvPr/>
        </p:nvCxnSpPr>
        <p:spPr>
          <a:xfrm flipV="1">
            <a:off x="3699357" y="2282463"/>
            <a:ext cx="2081398" cy="1975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9E50746D-1FFF-499B-8A13-29B73C129E71}"/>
              </a:ext>
            </a:extLst>
          </p:cNvPr>
          <p:cNvCxnSpPr/>
          <p:nvPr/>
        </p:nvCxnSpPr>
        <p:spPr>
          <a:xfrm flipV="1">
            <a:off x="3671178" y="1513630"/>
            <a:ext cx="2076183" cy="3577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5F1DA9E3-DD37-451C-B8E9-3E8D65B0616A}"/>
              </a:ext>
            </a:extLst>
          </p:cNvPr>
          <p:cNvCxnSpPr/>
          <p:nvPr/>
        </p:nvCxnSpPr>
        <p:spPr>
          <a:xfrm flipV="1">
            <a:off x="3673265" y="4921793"/>
            <a:ext cx="2074096" cy="92176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93F9B0-B424-463E-8AB1-47E934F8B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には、どんな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便利さが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ありますか？</a:t>
            </a:r>
            <a:endParaRPr kumimoji="1" lang="ja-JP" altLang="en-US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AC7D5D2-97F7-410E-BC95-4084B49CC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00" y="3127800"/>
            <a:ext cx="3378581" cy="327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5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C9FC-42F4-4556-81F8-6FFE0CD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10013"/>
            <a:ext cx="11460480" cy="1142048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　）に入る言葉を選んで入れてみよう！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E08A1-00D0-4118-B3B6-B2B1B4FF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539240"/>
            <a:ext cx="11460480" cy="495300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①日常ではできない人との（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つながり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）をつくることができる。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②さまざまな欲しい（　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情報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）を得ることができる。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③多くの人と素早く情報の（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共有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）ができる。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④自分から世界に情報（　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発信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）することができる。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⑤自分でつくった番組（コンテンツ）や広告で（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収益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）を得ることができる。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FE3D197-A813-4013-9939-BA8085D5B1EB}"/>
              </a:ext>
            </a:extLst>
          </p:cNvPr>
          <p:cNvSpPr/>
          <p:nvPr/>
        </p:nvSpPr>
        <p:spPr>
          <a:xfrm>
            <a:off x="5227319" y="1525324"/>
            <a:ext cx="1981200" cy="579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F8F643-1E2D-483D-BE9C-7B2694C30FBC}"/>
              </a:ext>
            </a:extLst>
          </p:cNvPr>
          <p:cNvSpPr/>
          <p:nvPr/>
        </p:nvSpPr>
        <p:spPr>
          <a:xfrm>
            <a:off x="4260166" y="2377707"/>
            <a:ext cx="1205709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7E3ADC-0477-4EDC-9FDD-9484E564079E}"/>
              </a:ext>
            </a:extLst>
          </p:cNvPr>
          <p:cNvSpPr/>
          <p:nvPr/>
        </p:nvSpPr>
        <p:spPr>
          <a:xfrm>
            <a:off x="5227319" y="3457199"/>
            <a:ext cx="1205709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3C74C0F-6ACB-49C2-AB74-E7F2C3059EDE}"/>
              </a:ext>
            </a:extLst>
          </p:cNvPr>
          <p:cNvSpPr/>
          <p:nvPr/>
        </p:nvSpPr>
        <p:spPr>
          <a:xfrm>
            <a:off x="4624464" y="4551998"/>
            <a:ext cx="1205709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724F53F-7B17-4DEA-80B7-BCFED5CCF1AA}"/>
              </a:ext>
            </a:extLst>
          </p:cNvPr>
          <p:cNvSpPr/>
          <p:nvPr/>
        </p:nvSpPr>
        <p:spPr>
          <a:xfrm>
            <a:off x="8480436" y="5472259"/>
            <a:ext cx="1205709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6ACA237D-AB86-42BD-BD5B-AE8762978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21" y="2384247"/>
            <a:ext cx="2551132" cy="255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93F9B0-B424-463E-8AB1-47E934F8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3" y="1825625"/>
            <a:ext cx="117372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lang="ja-JP" altLang="en-US" sz="7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には良いこと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ばかり？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怖い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ことや</a:t>
            </a:r>
            <a:r>
              <a:rPr lang="ja-JP" altLang="en-US" sz="7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危険性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ないでしょうか？</a:t>
            </a:r>
          </a:p>
        </p:txBody>
      </p:sp>
    </p:spTree>
    <p:extLst>
      <p:ext uri="{BB962C8B-B14F-4D97-AF65-F5344CB8AC3E}">
        <p14:creationId xmlns:p14="http://schemas.microsoft.com/office/powerpoint/2010/main" val="235107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C9FC-42F4-4556-81F8-6FFE0CD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10013"/>
            <a:ext cx="11460480" cy="1142048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　）に入る言葉を選んで入れてみよう！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E08A1-00D0-4118-B3B6-B2B1B4FF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109273"/>
            <a:ext cx="11677338" cy="5638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個人情報　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）が流出し、被害が発生する。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②アカウントの「のっとり」や「（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なりすまし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）」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の被害が発生する。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③「（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つきまとい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）」や「誘拐」など、事件に巻き込まれる。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④誹謗・中傷を受ける、「（　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いじめ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）」や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「さらし」が起こることもある。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をすることを強要したり、すぐ（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返信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することを強制したりする。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5BE2E78-2C0E-4B31-9919-C73CFE7CB334}"/>
              </a:ext>
            </a:extLst>
          </p:cNvPr>
          <p:cNvSpPr/>
          <p:nvPr/>
        </p:nvSpPr>
        <p:spPr>
          <a:xfrm>
            <a:off x="1010528" y="1104966"/>
            <a:ext cx="2053947" cy="600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02BB41D-FE86-4E6C-AD4D-0CE42DFDBD63}"/>
              </a:ext>
            </a:extLst>
          </p:cNvPr>
          <p:cNvSpPr/>
          <p:nvPr/>
        </p:nvSpPr>
        <p:spPr>
          <a:xfrm>
            <a:off x="5796821" y="2153733"/>
            <a:ext cx="2198001" cy="57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D98F92-4650-40E7-8573-E09E2B56F05F}"/>
              </a:ext>
            </a:extLst>
          </p:cNvPr>
          <p:cNvSpPr/>
          <p:nvPr/>
        </p:nvSpPr>
        <p:spPr>
          <a:xfrm>
            <a:off x="1638886" y="3100581"/>
            <a:ext cx="1969287" cy="606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A8C73DE-15E8-47F0-BCE8-C67134FD99DE}"/>
              </a:ext>
            </a:extLst>
          </p:cNvPr>
          <p:cNvSpPr/>
          <p:nvPr/>
        </p:nvSpPr>
        <p:spPr>
          <a:xfrm>
            <a:off x="5057930" y="4129700"/>
            <a:ext cx="1478793" cy="71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291DAA9-ECAF-4DBE-81B7-F1FB72F3354E}"/>
              </a:ext>
            </a:extLst>
          </p:cNvPr>
          <p:cNvSpPr/>
          <p:nvPr/>
        </p:nvSpPr>
        <p:spPr>
          <a:xfrm>
            <a:off x="7008986" y="5540228"/>
            <a:ext cx="1109403" cy="68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 descr="おもちゃ, レゴ が含まれている画像&#10;&#10;自動的に生成された説明">
            <a:extLst>
              <a:ext uri="{FF2B5EF4-FFF2-40B4-BE49-F238E27FC236}">
                <a16:creationId xmlns:a16="http://schemas.microsoft.com/office/drawing/2014/main" id="{EAF037F1-12DD-4C37-82D0-036ABD13B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95" y="1104965"/>
            <a:ext cx="2053947" cy="2053947"/>
          </a:xfrm>
          <a:prstGeom prst="rect">
            <a:avLst/>
          </a:prstGeom>
        </p:spPr>
      </p:pic>
      <p:pic>
        <p:nvPicPr>
          <p:cNvPr id="7" name="図 6" descr="女の子, 部屋, 挿絵 が含まれている画像&#10;&#10;自動的に生成された説明">
            <a:extLst>
              <a:ext uri="{FF2B5EF4-FFF2-40B4-BE49-F238E27FC236}">
                <a16:creationId xmlns:a16="http://schemas.microsoft.com/office/drawing/2014/main" id="{D115E027-B6E4-45F1-9173-EBC262FA0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48" y="3832044"/>
            <a:ext cx="2507423" cy="250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BC9FC-42F4-4556-81F8-6FFE0CDE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10013"/>
            <a:ext cx="11460480" cy="1142048"/>
          </a:xfrm>
        </p:spPr>
        <p:txBody>
          <a:bodyPr/>
          <a:lstStyle/>
          <a:p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　　）に入る言葉を選んで入れてみよう！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8E08A1-00D0-4118-B3B6-B2B1B4FF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252061"/>
            <a:ext cx="11677338" cy="5240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⑥デマ（間違った情報）やフェイクニュースを（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拡散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）してしまう。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⑦行き違いによる（　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トラブル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）が起こったり、著作権侵害をしてしまったりする。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⑧炎上事案に巻き込まれ（　</a:t>
            </a: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不利益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）を被ることがある。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⑨（　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発信　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）した情報がいつまでも残り、</a:t>
            </a:r>
            <a:endParaRPr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将来に影響する場合がある。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1C3FF9-7FEA-4630-85EC-4D6EBC64A4BE}"/>
              </a:ext>
            </a:extLst>
          </p:cNvPr>
          <p:cNvSpPr/>
          <p:nvPr/>
        </p:nvSpPr>
        <p:spPr>
          <a:xfrm>
            <a:off x="8338009" y="1028243"/>
            <a:ext cx="1133007" cy="91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0432DB8-4BC1-4273-8AF3-32E392FB29ED}"/>
              </a:ext>
            </a:extLst>
          </p:cNvPr>
          <p:cNvSpPr/>
          <p:nvPr/>
        </p:nvSpPr>
        <p:spPr>
          <a:xfrm>
            <a:off x="1207304" y="4691538"/>
            <a:ext cx="1091054" cy="547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34868C-6208-464D-B989-4C69C28479E4}"/>
              </a:ext>
            </a:extLst>
          </p:cNvPr>
          <p:cNvSpPr/>
          <p:nvPr/>
        </p:nvSpPr>
        <p:spPr>
          <a:xfrm>
            <a:off x="4745634" y="3429000"/>
            <a:ext cx="1460293" cy="99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2405692-6225-4B54-899A-591DA7220C01}"/>
              </a:ext>
            </a:extLst>
          </p:cNvPr>
          <p:cNvSpPr/>
          <p:nvPr/>
        </p:nvSpPr>
        <p:spPr>
          <a:xfrm>
            <a:off x="3630742" y="2139555"/>
            <a:ext cx="1845039" cy="99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 descr="コンピュータ, ノートパソコン, 電話, 時計 が含まれている画像&#10;&#10;自動的に生成された説明">
            <a:extLst>
              <a:ext uri="{FF2B5EF4-FFF2-40B4-BE49-F238E27FC236}">
                <a16:creationId xmlns:a16="http://schemas.microsoft.com/office/drawing/2014/main" id="{9A880842-36A0-483C-A36B-184626A4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248" y="4058106"/>
            <a:ext cx="2657952" cy="26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93F9B0-B424-463E-8AB1-47E934F8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862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SNS</a:t>
            </a: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kumimoji="1" lang="ja-JP" altLang="en-US" sz="7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</a:t>
            </a:r>
            <a:r>
              <a:rPr kumimoji="1"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endParaRPr kumimoji="1"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上手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に使うための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ポイント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なんだろう？</a:t>
            </a:r>
            <a:endParaRPr kumimoji="1" lang="ja-JP" altLang="en-US" sz="7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988922-BE2D-4466-8AB5-649A66005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226" y="2991879"/>
            <a:ext cx="3050574" cy="305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48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881</Words>
  <Application>Microsoft Office PowerPoint</Application>
  <PresentationFormat>ワイド画面</PresentationFormat>
  <Paragraphs>108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HG丸ｺﾞｼｯｸM-PRO</vt:lpstr>
      <vt:lpstr>游ゴシック</vt:lpstr>
      <vt:lpstr>游ゴシック Light</vt:lpstr>
      <vt:lpstr>Arial</vt:lpstr>
      <vt:lpstr>Office テーマ</vt:lpstr>
      <vt:lpstr>SNSについて知ろう</vt:lpstr>
      <vt:lpstr>SNSって・・・</vt:lpstr>
      <vt:lpstr>線で結んでみよう！</vt:lpstr>
      <vt:lpstr>PowerPoint プレゼンテーション</vt:lpstr>
      <vt:lpstr>（　　）に入る言葉を選んで入れてみよう！</vt:lpstr>
      <vt:lpstr>PowerPoint プレゼンテーション</vt:lpstr>
      <vt:lpstr>（　　）に入る言葉を選んで入れてみよう！</vt:lpstr>
      <vt:lpstr>（　　）に入る言葉を選んで入れてみよう！</vt:lpstr>
      <vt:lpstr>PowerPoint プレゼンテーション</vt:lpstr>
      <vt:lpstr>SNSを安全に上手に使うためのポイント（例）</vt:lpstr>
      <vt:lpstr>SNSを安全に上手に使うためのポイント（例）</vt:lpstr>
      <vt:lpstr>SNSを安全に上手に使うためのポイント（例） 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SNSについて知ろう！</dc:title>
  <dc:creator>guest-user</dc:creator>
  <cp:lastModifiedBy>林　秀樹（学校教育課）</cp:lastModifiedBy>
  <cp:revision>19</cp:revision>
  <cp:lastPrinted>2022-01-24T23:36:00Z</cp:lastPrinted>
  <dcterms:created xsi:type="dcterms:W3CDTF">2022-01-21T12:23:00Z</dcterms:created>
  <dcterms:modified xsi:type="dcterms:W3CDTF">2022-03-02T00:12:09Z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佐賀県暗号化プロパティ">
    <vt:lpwstr>2019-09-12T08:35:35Z</vt:lpwstr>
  </property>
</Properties>
</file>