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vnd.openxmlformats-officedocument.presentationml.slide+xml"/>
  <Override PartName="/docProps/app.xml" ContentType="application/vnd.openxmlformats-officedocument.extended-properties+xml"/>
  <Default Extension="jpeg" ContentType="image/jpeg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7.xml" ContentType="application/vnd.openxmlformats-officedocument.presentationml.slideLayout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viewProps.xml" ContentType="application/vnd.openxmlformats-officedocument.presentationml.viewProps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<Relationships xmlns="http://schemas.openxmlformats.org/package/2006/relationships"><Relationship Target="/docProps/custom.xml" Id="R5B6B2470" Type="http://schemas.openxmlformats.org/officeDocument/2006/relationships/custom-properties" /><Relationship Target="ppt/presentation.xml" Id="rId1" Type="http://schemas.openxmlformats.org/officeDocument/2006/relationships/officeDocument" /><Relationship Target="docProps/core.xml" Id="rId3" Type="http://schemas.openxmlformats.org/package/2006/relationships/metadata/core-properties" /><Relationship Target="docProps/thumbnail.jpeg" Id="rId2" Type="http://schemas.openxmlformats.org/package/2006/relationships/metadata/thumbnail" /><Relationship Target="docProps/app.xml" Id="rId4" Type="http://schemas.openxmlformats.org/officeDocument/2006/relationships/extended-properties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84" r:id="rId10"/>
    <p:sldId id="285" r:id="rId11"/>
    <p:sldId id="264" r:id="rId12"/>
    <p:sldId id="265" r:id="rId13"/>
    <p:sldId id="266" r:id="rId14"/>
    <p:sldId id="267" r:id="rId15"/>
    <p:sldId id="268" r:id="rId16"/>
    <p:sldId id="286" r:id="rId17"/>
    <p:sldId id="287" r:id="rId18"/>
    <p:sldId id="269" r:id="rId19"/>
    <p:sldId id="270" r:id="rId20"/>
    <p:sldId id="272" r:id="rId21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AE0D2-89ED-495A-B528-BFCED2173F61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64EE0-5D08-4BD0-BEA8-391856B404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30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D559-4747-4BDE-B943-AEB1D9177A0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64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D559-4747-4BDE-B943-AEB1D9177A0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20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F7BB1-4245-4D05-866C-8311D45F1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0AD5E5A-256D-457F-A463-1192B60E4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659552-725A-4A9A-BC93-23FD84C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26EA6D-97F7-49A8-8C8C-E8B6E9DC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934B37-13C8-497D-9916-98C509AF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4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C5E67B-0E0A-484B-AB8E-9B4FC412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1E30D7-E84D-4B68-8DD9-D91B1E083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7135FB-AE62-4C50-B193-A2EF81BF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03BE82-542B-4673-BDBB-521C664E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90ECB3-4A94-4345-864B-C984EB1A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47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CF9D48D-603C-4494-AAFC-AF2EDFE9A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08F05E1-D83B-47B8-8579-9A5B69F5B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A87F27-4018-472C-B828-7701EEE5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F3EFA1-222D-4FE1-91CC-E5DE83E2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CE653C-1BFD-43EF-8018-F31F48CE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07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6A761B-425B-453D-BB4F-D8A26D64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7273CD-A0CF-4DB0-A225-644DEE1FF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6D8D2F-99E9-438C-9E00-EC54C53F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66ACD0-B63B-49D3-9F1F-06B8196E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09DD82-9835-49EB-AA42-3C044F0F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3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4224E4-6AB6-4398-8F46-E64B3F8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D57368-6DB3-4C58-BB70-B8E90D97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DCF8D8-2D1B-4480-97B0-8664090E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CC0E35-FDCD-493D-B92F-F226AD5A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74140E-9271-4C27-B9E8-C0F8103E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1C3E-D1D9-4133-82A4-3C1E1CEC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9DAB81-7018-4965-A5E3-8E0C99FA3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88F34-EAE4-4187-AAC3-8A794603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A413E0-DEAB-4B0C-AC46-AB048F83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F9F39E-8BDB-404D-A88F-505F061A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C127BE-3B8D-4216-85BC-F004EE8B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46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01FCD7-0608-4463-8CB3-0C7AB971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9A5194-3C85-4405-8194-4769A9297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8E9ADC-9A21-41DE-8D95-7E881A733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036A6F6-DA27-4139-B263-4260DA67F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F9430D6-968A-4594-983D-F370DF730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BF4889F-5F08-4DF6-9A90-A9810216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4725B95-90D8-4D00-AAE4-9436A2DB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14A96F-D587-48F2-8587-0B3A7A86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40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31DDEA-AFF7-4FD3-88E9-31AFE58A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326483-DEAC-43BB-B4E7-3C279E1F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82065F2-6B8A-44B1-87DF-68E9B6006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8FD1C4-B124-4558-846B-994E336A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9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727706B-EBF7-4BA6-8048-3DFB562F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7D369BA-C2C3-406D-8C50-F142C4AE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D143A7-B7B5-419C-BACF-004C1845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96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8B4ACA-5ACD-45C9-AFB1-373B040C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B5CDA-ECD4-42E1-B4C9-22B19A357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666749-001C-40CC-AEF4-C30455F19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0DB4EC-0D1B-4047-9A1D-3766C070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FEEDAA-4FFF-40C8-B398-452633B8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3C809D-60DC-482B-8271-DADF99D2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16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AC157-92B4-41FF-A1CD-510FA82C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A66E6C8-4C40-4A13-BF67-A0294B5C1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59A989-0050-4ABF-9F76-943942133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A4E9A9-F326-457C-9FB5-EE5961D4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ADC8EF-B041-40EB-A143-35F8B9F2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0D428C-EEFB-4FCE-880B-86120F62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02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A59EFA0-145C-461E-8A33-D918225A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977FBC-686F-4919-8444-71FFBCC3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B9D18E-AA97-4EA0-B08B-AD9D4B8A5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43AF9-EFAA-4DAA-8DFA-8AE76BA46652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26E83E-4BC6-461C-94D3-DBD4ECC9A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76B1A6-DF04-4DC6-B81D-C2A115567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2AC7-E2E9-4264-9506-6D858CC77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45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339E0-FA25-4ED3-8674-794FC991A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93" y="1318437"/>
            <a:ext cx="11848214" cy="333862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インターネット上のトラブル</a:t>
            </a: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インターネットを悪用した犯罪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について考えよう</a:t>
            </a:r>
          </a:p>
        </p:txBody>
      </p:sp>
    </p:spTree>
    <p:extLst>
      <p:ext uri="{BB962C8B-B14F-4D97-AF65-F5344CB8AC3E}">
        <p14:creationId xmlns:p14="http://schemas.microsoft.com/office/powerpoint/2010/main" val="43743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11327" y="1079261"/>
            <a:ext cx="64004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⑦ ＨさんはＳＮＳで知り合った人　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に、「海外の不動産に投資をす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れば仮想通貨で配当があるう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えに、投資者を紹介すれば紹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介料を受け取ることができる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よ。」と誘われた。Ｈさんは、消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費者金融から（　　　　）をして、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代金を払った。後に解約と返金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を求めたが、半額しか返金でき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ないと言われた。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F195DCA-FA06-41CE-A233-BE8CBC41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54" y="465568"/>
            <a:ext cx="8202105" cy="499620"/>
          </a:xfrm>
        </p:spPr>
        <p:txBody>
          <a:bodyPr>
            <a:normAutofit fontScale="9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インターネットを悪用した犯罪の事例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39B7EC-8824-4AF4-9222-5A76DFF96232}"/>
              </a:ext>
            </a:extLst>
          </p:cNvPr>
          <p:cNvSpPr txBox="1"/>
          <p:nvPr/>
        </p:nvSpPr>
        <p:spPr>
          <a:xfrm>
            <a:off x="3550691" y="4346862"/>
            <a:ext cx="228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借金</a:t>
            </a:r>
            <a:endParaRPr kumimoji="1" lang="ja-JP" altLang="en-US" sz="3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8" name="Picture 4" descr="仮想通貨のイラスト">
            <a:extLst>
              <a:ext uri="{FF2B5EF4-FFF2-40B4-BE49-F238E27FC236}">
                <a16:creationId xmlns:a16="http://schemas.microsoft.com/office/drawing/2014/main" id="{76B563BB-A0F0-493E-A7B3-87AD15A5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2" y="1485620"/>
            <a:ext cx="5143569" cy="41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正方形&#10;&#10;自動的に生成された説明">
            <a:extLst>
              <a:ext uri="{FF2B5EF4-FFF2-40B4-BE49-F238E27FC236}">
                <a16:creationId xmlns:a16="http://schemas.microsoft.com/office/drawing/2014/main" id="{97965BDE-BCAD-4774-ACFE-7557D521C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1" y="1326703"/>
            <a:ext cx="3156644" cy="5531298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4" y="461915"/>
            <a:ext cx="9840935" cy="499620"/>
          </a:xfrm>
        </p:spPr>
        <p:txBody>
          <a:bodyPr>
            <a:normAutofit fontScale="9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どう行動したら犯罪を回避できただろうか？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378203" y="1522145"/>
            <a:ext cx="645528" cy="63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B7C196-9632-4A69-9C18-F79909EA1960}"/>
              </a:ext>
            </a:extLst>
          </p:cNvPr>
          <p:cNvSpPr txBox="1"/>
          <p:nvPr/>
        </p:nvSpPr>
        <p:spPr>
          <a:xfrm>
            <a:off x="1301518" y="4700300"/>
            <a:ext cx="20584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kumimoji="1" lang="ja-JP" altLang="en-US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裏バイト</a:t>
            </a:r>
            <a:endParaRPr kumimoji="1" lang="en-US" altLang="ja-JP" sz="24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lang="ja-JP" altLang="en-US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高額 バイト</a:t>
            </a:r>
            <a:endParaRPr kumimoji="1" lang="ja-JP" altLang="en-US" sz="28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DBB349-AFEC-4263-A6A3-64E4C1A8BE3C}"/>
              </a:ext>
            </a:extLst>
          </p:cNvPr>
          <p:cNvSpPr txBox="1"/>
          <p:nvPr/>
        </p:nvSpPr>
        <p:spPr>
          <a:xfrm>
            <a:off x="1337757" y="2412859"/>
            <a:ext cx="198593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バイト急募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詳細はご連絡ください。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73C4BA62-F256-4C3B-97DC-D837E8B352D0}"/>
              </a:ext>
            </a:extLst>
          </p:cNvPr>
          <p:cNvSpPr txBox="1">
            <a:spLocks/>
          </p:cNvSpPr>
          <p:nvPr/>
        </p:nvSpPr>
        <p:spPr>
          <a:xfrm>
            <a:off x="3728776" y="1522145"/>
            <a:ext cx="8085021" cy="4790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・ハッシュタグに惑わされず、よく考えて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行動する。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・バイトの雇用主や仕事の内容が分から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ないのであれば、無視する。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・高額という理由だけでとびつかない。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09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5" y="461915"/>
            <a:ext cx="9446444" cy="499620"/>
          </a:xfrm>
        </p:spPr>
        <p:txBody>
          <a:bodyPr>
            <a:normAutofit fontScale="9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どう行動したら犯罪を回避できただろうか？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270346" y="1227178"/>
            <a:ext cx="734554" cy="69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262626F-7217-4CE3-881D-F5539A854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51" y="3295650"/>
            <a:ext cx="3810000" cy="356235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16DB6B-2219-4F62-828B-B3866A31678C}"/>
              </a:ext>
            </a:extLst>
          </p:cNvPr>
          <p:cNvSpPr txBox="1"/>
          <p:nvPr/>
        </p:nvSpPr>
        <p:spPr>
          <a:xfrm>
            <a:off x="1339347" y="1647395"/>
            <a:ext cx="3138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やるつもりは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ないけど、少し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脅かしてやろう。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6249F2DE-BC8F-4C4F-8ED9-7AB6BE89DBE4}"/>
              </a:ext>
            </a:extLst>
          </p:cNvPr>
          <p:cNvSpPr/>
          <p:nvPr/>
        </p:nvSpPr>
        <p:spPr>
          <a:xfrm>
            <a:off x="763667" y="1078172"/>
            <a:ext cx="3713922" cy="2217478"/>
          </a:xfrm>
          <a:prstGeom prst="wedgeEllipseCallout">
            <a:avLst>
              <a:gd name="adj1" fmla="val 4147"/>
              <a:gd name="adj2" fmla="val 590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170E804-74C6-4423-827D-EC4367AB7365}"/>
              </a:ext>
            </a:extLst>
          </p:cNvPr>
          <p:cNvSpPr txBox="1">
            <a:spLocks/>
          </p:cNvSpPr>
          <p:nvPr/>
        </p:nvSpPr>
        <p:spPr>
          <a:xfrm>
            <a:off x="4392643" y="1976758"/>
            <a:ext cx="8085021" cy="3249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・冗談や悪ふざけのつもりでも掲示板に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犯罪と判断される書き込みをしない。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たとえ匿名でも発信者は特定可能。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7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5" y="461915"/>
            <a:ext cx="9738675" cy="499620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どう行動したら犯罪を回避できただろうか？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376492" y="1590970"/>
            <a:ext cx="627556" cy="659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16DB6B-2219-4F62-828B-B3866A31678C}"/>
              </a:ext>
            </a:extLst>
          </p:cNvPr>
          <p:cNvSpPr txBox="1"/>
          <p:nvPr/>
        </p:nvSpPr>
        <p:spPr>
          <a:xfrm>
            <a:off x="1253164" y="2167998"/>
            <a:ext cx="3138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大変！早く除去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しなきゃ！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3E95DBA-2E7F-4211-BC29-52DD5739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37" y="3234353"/>
            <a:ext cx="3863314" cy="335679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EC968D-65C2-4676-9FB5-D3F36BE42224}"/>
              </a:ext>
            </a:extLst>
          </p:cNvPr>
          <p:cNvSpPr/>
          <p:nvPr/>
        </p:nvSpPr>
        <p:spPr>
          <a:xfrm>
            <a:off x="945923" y="3915187"/>
            <a:ext cx="1848678" cy="142655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2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9CB8A546-216D-4A04-AF65-66FC44699E0C}"/>
              </a:ext>
            </a:extLst>
          </p:cNvPr>
          <p:cNvSpPr/>
          <p:nvPr/>
        </p:nvSpPr>
        <p:spPr>
          <a:xfrm>
            <a:off x="756933" y="1716527"/>
            <a:ext cx="3713922" cy="1712473"/>
          </a:xfrm>
          <a:prstGeom prst="wedgeEllipseCallout">
            <a:avLst>
              <a:gd name="adj1" fmla="val 11640"/>
              <a:gd name="adj2" fmla="val 677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B81CC1E-C36E-42DE-8606-3DD5F55323F2}"/>
              </a:ext>
            </a:extLst>
          </p:cNvPr>
          <p:cNvSpPr/>
          <p:nvPr/>
        </p:nvSpPr>
        <p:spPr>
          <a:xfrm>
            <a:off x="902709" y="4794834"/>
            <a:ext cx="45719" cy="683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8414A23E-EA60-4030-AF24-0D56EEBFCD42}"/>
              </a:ext>
            </a:extLst>
          </p:cNvPr>
          <p:cNvSpPr/>
          <p:nvPr/>
        </p:nvSpPr>
        <p:spPr>
          <a:xfrm>
            <a:off x="2653320" y="3823810"/>
            <a:ext cx="168965" cy="1023553"/>
          </a:xfrm>
          <a:prstGeom prst="triangl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F19640-0B0F-44BE-AA9F-D1BE7FD5EE74}"/>
              </a:ext>
            </a:extLst>
          </p:cNvPr>
          <p:cNvSpPr txBox="1"/>
          <p:nvPr/>
        </p:nvSpPr>
        <p:spPr>
          <a:xfrm>
            <a:off x="902709" y="3861239"/>
            <a:ext cx="1938129" cy="1323439"/>
          </a:xfrm>
          <a:prstGeom prst="rect">
            <a:avLst/>
          </a:prstGeom>
          <a:noFill/>
          <a:scene3d>
            <a:camera prst="orthographicFront">
              <a:rot lat="0" lon="0" rev="3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ウイルス除去ツールはこちら</a:t>
            </a:r>
            <a:endParaRPr lang="en-US" altLang="ja-JP" sz="2000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　　↓</a:t>
            </a:r>
            <a:endParaRPr kumimoji="1" lang="en-US" altLang="ja-JP" sz="2000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lang="en-US" altLang="ja-JP" sz="2000" dirty="0">
                <a:solidFill>
                  <a:srgbClr val="0000FF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http://abcd</a:t>
            </a:r>
            <a:endParaRPr kumimoji="1" lang="en-US" altLang="ja-JP" sz="2000" dirty="0">
              <a:solidFill>
                <a:srgbClr val="0000FF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9A35773C-DFDB-4A85-A4F5-7CDB8180A8A5}"/>
              </a:ext>
            </a:extLst>
          </p:cNvPr>
          <p:cNvSpPr txBox="1">
            <a:spLocks/>
          </p:cNvSpPr>
          <p:nvPr/>
        </p:nvSpPr>
        <p:spPr>
          <a:xfrm>
            <a:off x="4611282" y="2572763"/>
            <a:ext cx="8085021" cy="2820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・送られたメールに不審な点がないか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調べる。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・安易にリンク先をクリックしない。</a:t>
            </a: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図形, 正方形&#10;&#10;自動的に生成された説明">
            <a:extLst>
              <a:ext uri="{FF2B5EF4-FFF2-40B4-BE49-F238E27FC236}">
                <a16:creationId xmlns:a16="http://schemas.microsoft.com/office/drawing/2014/main" id="{E4C1BC01-BB03-478B-95B2-DA4F6424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3" y="1090243"/>
            <a:ext cx="3451552" cy="5865289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5" y="461915"/>
            <a:ext cx="9719821" cy="499620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どう行動したら犯罪を回避できただろうか？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302399" y="1311537"/>
            <a:ext cx="653505" cy="676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076A67-B44F-49C0-A38C-A281D1DAF096}"/>
              </a:ext>
            </a:extLst>
          </p:cNvPr>
          <p:cNvSpPr txBox="1"/>
          <p:nvPr/>
        </p:nvSpPr>
        <p:spPr>
          <a:xfrm>
            <a:off x="1313939" y="2980718"/>
            <a:ext cx="1985939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生年月日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趣味</a:t>
            </a:r>
            <a:endParaRPr kumimoji="1"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好きな音楽</a:t>
            </a:r>
            <a:endParaRPr kumimoji="1"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16427D-E615-4146-BF2F-3F28756A5075}"/>
              </a:ext>
            </a:extLst>
          </p:cNvPr>
          <p:cNvSpPr/>
          <p:nvPr/>
        </p:nvSpPr>
        <p:spPr>
          <a:xfrm>
            <a:off x="1393965" y="3389259"/>
            <a:ext cx="1864659" cy="4123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B6C6970-E443-42DE-B27D-4C44B17E817D}"/>
              </a:ext>
            </a:extLst>
          </p:cNvPr>
          <p:cNvSpPr/>
          <p:nvPr/>
        </p:nvSpPr>
        <p:spPr>
          <a:xfrm>
            <a:off x="1393965" y="4246509"/>
            <a:ext cx="1864659" cy="4123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5A23AC3-4575-4463-AF60-55F040DB9B01}"/>
              </a:ext>
            </a:extLst>
          </p:cNvPr>
          <p:cNvSpPr/>
          <p:nvPr/>
        </p:nvSpPr>
        <p:spPr>
          <a:xfrm>
            <a:off x="1403490" y="5151384"/>
            <a:ext cx="1864659" cy="4123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9C01C141-2067-4B27-BB76-6F1A06B9B76D}"/>
              </a:ext>
            </a:extLst>
          </p:cNvPr>
          <p:cNvSpPr txBox="1">
            <a:spLocks/>
          </p:cNvSpPr>
          <p:nvPr/>
        </p:nvSpPr>
        <p:spPr>
          <a:xfrm>
            <a:off x="3815226" y="1649691"/>
            <a:ext cx="8085021" cy="4746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・安易に個人情報を入力しない。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・評価を確認する、友人に聞く、保護者に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見てもらうなど、複数の方法で安全性を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確認する。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Cookie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を削除したり、シークレットモード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やプライベートブラウズを使用したりする。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405712F9-2E65-4F63-A8A4-BC65C45A3DE3}"/>
              </a:ext>
            </a:extLst>
          </p:cNvPr>
          <p:cNvSpPr/>
          <p:nvPr/>
        </p:nvSpPr>
        <p:spPr>
          <a:xfrm>
            <a:off x="1424164" y="2301816"/>
            <a:ext cx="1765487" cy="6594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69F6E9-30F6-450C-A23E-AA5C684BFBC2}"/>
              </a:ext>
            </a:extLst>
          </p:cNvPr>
          <p:cNvSpPr txBox="1"/>
          <p:nvPr/>
        </p:nvSpPr>
        <p:spPr>
          <a:xfrm>
            <a:off x="1313939" y="2358180"/>
            <a:ext cx="198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Berlin Sans FB Demi" panose="020E0802020502020306" pitchFamily="34" charset="0"/>
                <a:ea typeface="AR丸ゴシック体E" panose="020F0909000000000000" pitchFamily="49" charset="-128"/>
              </a:rPr>
              <a:t>  無料占い</a:t>
            </a:r>
            <a:endParaRPr kumimoji="1" lang="ja-JP" altLang="en-US" sz="2800" dirty="0">
              <a:solidFill>
                <a:srgbClr val="0000FF"/>
              </a:solidFill>
              <a:latin typeface="Berlin Sans FB Demi" panose="020E0802020502020306" pitchFamily="34" charset="0"/>
              <a:ea typeface="AR丸ゴシック体E" panose="020F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99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5" y="461915"/>
            <a:ext cx="9682114" cy="499620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どう行動したら犯罪を回避できただろうか？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440005" y="1303321"/>
            <a:ext cx="587518" cy="572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54" name="Picture 6" descr="石垣島, サンゴ礁, リーフ, 海, 太平洋, 白雲, 雲, 青空, 峠, 女, 女性, 帽子, 後ろ姿, 風">
            <a:extLst>
              <a:ext uri="{FF2B5EF4-FFF2-40B4-BE49-F238E27FC236}">
                <a16:creationId xmlns:a16="http://schemas.microsoft.com/office/drawing/2014/main" id="{E7238AF4-DF1B-4D4C-A7DC-42C88BFE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7" y="1875934"/>
            <a:ext cx="3519490" cy="23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660DFC-5E67-4252-8F56-1BF4BE69E5C5}"/>
              </a:ext>
            </a:extLst>
          </p:cNvPr>
          <p:cNvSpPr txBox="1"/>
          <p:nvPr/>
        </p:nvSpPr>
        <p:spPr>
          <a:xfrm>
            <a:off x="901977" y="4222260"/>
            <a:ext cx="3519490" cy="193899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ただ今、家族みんなで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バカンス中♪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青い海と空最高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これから郷土料理を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食べに行くよ～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8795820-7E56-4C3A-9C1A-3FECBFD02951}"/>
              </a:ext>
            </a:extLst>
          </p:cNvPr>
          <p:cNvSpPr txBox="1">
            <a:spLocks/>
          </p:cNvSpPr>
          <p:nvPr/>
        </p:nvSpPr>
        <p:spPr>
          <a:xfrm>
            <a:off x="4883439" y="2184047"/>
            <a:ext cx="6915517" cy="367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・留守が分かるような投稿をしない。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・旅行から帰ってから公開する。</a:t>
            </a: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・投稿する前に想像力を働かせて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考える。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2041C3-8B47-475B-BD80-D0DCEF0C8756}"/>
              </a:ext>
            </a:extLst>
          </p:cNvPr>
          <p:cNvSpPr txBox="1"/>
          <p:nvPr/>
        </p:nvSpPr>
        <p:spPr>
          <a:xfrm>
            <a:off x="122113" y="6161252"/>
            <a:ext cx="5079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https://pixabay.com/ja/photos/%e7%9f%b3%e5%9e%a3%e5%b3%b6-%e3%82%b5%e3%83%b3%e3%82%b4%e7%a4%81-%e3%83%aa%e3%83%bc%e3%83%95-%e6%b5%b7-1680751/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5567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5" y="461915"/>
            <a:ext cx="9682114" cy="499620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どう行動したら犯罪を回避できただろうか？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440005" y="1303321"/>
            <a:ext cx="587518" cy="572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⑥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8795820-7E56-4C3A-9C1A-3FECBFD02951}"/>
              </a:ext>
            </a:extLst>
          </p:cNvPr>
          <p:cNvSpPr txBox="1">
            <a:spLocks/>
          </p:cNvSpPr>
          <p:nvPr/>
        </p:nvSpPr>
        <p:spPr>
          <a:xfrm>
            <a:off x="5086073" y="1875934"/>
            <a:ext cx="6915517" cy="4426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・ネット上の目に見える情報を簡単　 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に信用しない。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・ネットだけの知り合いに個人情報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を安易に教えない。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・直接写真をやり取りしない。</a:t>
            </a:r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59A726E5-F89E-48AD-81D6-7CE6258510FB}"/>
              </a:ext>
            </a:extLst>
          </p:cNvPr>
          <p:cNvSpPr/>
          <p:nvPr/>
        </p:nvSpPr>
        <p:spPr>
          <a:xfrm>
            <a:off x="907116" y="1206631"/>
            <a:ext cx="4105507" cy="1976960"/>
          </a:xfrm>
          <a:prstGeom prst="wedgeEllipseCallout">
            <a:avLst>
              <a:gd name="adj1" fmla="val -9843"/>
              <a:gd name="adj2" fmla="val 921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13B6FA-C653-49B0-AC8E-63A9504B29DA}"/>
              </a:ext>
            </a:extLst>
          </p:cNvPr>
          <p:cNvSpPr txBox="1"/>
          <p:nvPr/>
        </p:nvSpPr>
        <p:spPr>
          <a:xfrm>
            <a:off x="1316029" y="1574277"/>
            <a:ext cx="3482213" cy="140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名前と学校は教えたから、私の写真を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送ろうっと♪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Picture 2" descr="スマホで撮影する人のイラスト（女性）">
            <a:extLst>
              <a:ext uri="{FF2B5EF4-FFF2-40B4-BE49-F238E27FC236}">
                <a16:creationId xmlns:a16="http://schemas.microsoft.com/office/drawing/2014/main" id="{676647F1-3AB9-48F0-804F-88B5404C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5" y="3338247"/>
            <a:ext cx="32670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5" y="461915"/>
            <a:ext cx="9682114" cy="499620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どう行動したら犯罪を回避できただろうか？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440005" y="1303321"/>
            <a:ext cx="587518" cy="572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⑦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8795820-7E56-4C3A-9C1A-3FECBFD02951}"/>
              </a:ext>
            </a:extLst>
          </p:cNvPr>
          <p:cNvSpPr txBox="1">
            <a:spLocks/>
          </p:cNvSpPr>
          <p:nvPr/>
        </p:nvSpPr>
        <p:spPr>
          <a:xfrm>
            <a:off x="5120076" y="1673360"/>
            <a:ext cx="6915517" cy="400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・簡単に儲かるなどの話を安易に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信じない。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・できるだけ早い段階でモノなしマル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チ商法に勧誘されていると気づく。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・きっぱりと断る。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8" name="Picture 4" descr="仮想通貨のイラスト">
            <a:extLst>
              <a:ext uri="{FF2B5EF4-FFF2-40B4-BE49-F238E27FC236}">
                <a16:creationId xmlns:a16="http://schemas.microsoft.com/office/drawing/2014/main" id="{1779B042-C13D-438A-9B4B-010F66CE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1" y="1303321"/>
            <a:ext cx="4867193" cy="39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01AD73A-C728-485E-B267-30589A9E2CEC}"/>
              </a:ext>
            </a:extLst>
          </p:cNvPr>
          <p:cNvSpPr txBox="1">
            <a:spLocks/>
          </p:cNvSpPr>
          <p:nvPr/>
        </p:nvSpPr>
        <p:spPr>
          <a:xfrm>
            <a:off x="512534" y="927847"/>
            <a:ext cx="11446381" cy="4657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これらのケースを踏まえて、これからインターネットを使用するにあたって気をつけたいことをワークシートに書いてください。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551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7846BF-AB49-4782-85AF-7E87998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54" y="616643"/>
            <a:ext cx="9738675" cy="499620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皆さんに知っておいてほしいこと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23E32C3F-F293-4A5B-AE9E-0F611C5304C0}"/>
              </a:ext>
            </a:extLst>
          </p:cNvPr>
          <p:cNvSpPr txBox="1">
            <a:spLocks/>
          </p:cNvSpPr>
          <p:nvPr/>
        </p:nvSpPr>
        <p:spPr>
          <a:xfrm>
            <a:off x="358588" y="1494704"/>
            <a:ext cx="11654118" cy="4746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○侮辱罪の</a:t>
            </a: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厳罰化</a:t>
            </a:r>
            <a:endParaRPr lang="en-US" altLang="ja-JP" sz="3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現行の法定刑：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日未満の勾留又は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万円未満の科料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→改正案：</a:t>
            </a:r>
            <a:r>
              <a:rPr lang="en-US" altLang="ja-JP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年以下の懲役・禁固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又は</a:t>
            </a:r>
            <a:r>
              <a:rPr lang="en-US" altLang="ja-JP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万円以下の罰金</a:t>
            </a:r>
            <a:endParaRPr lang="en-US" altLang="ja-JP" sz="3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○改正民法施行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(2022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成年年齢、</a:t>
            </a:r>
            <a:r>
              <a:rPr lang="en-US" altLang="ja-JP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</a:t>
            </a: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に引き下げ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自らの意思でさまざまな決定ができるようになる一方で、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同時に</a:t>
            </a: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責任も生じる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5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8DF695-BA62-4BEC-9FEE-C18D6E938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472"/>
            <a:ext cx="10515600" cy="2925669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buNone/>
            </a:pP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インターネットの発達→私たちの生活は格段に便利に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ts val="4500"/>
              </a:lnSpc>
              <a:buNone/>
            </a:pP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反面、インターネットを悪用したさまざまな犯罪が増えている･･･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F7DBB911-7615-4DBE-AF8F-8B253E23E058}"/>
              </a:ext>
            </a:extLst>
          </p:cNvPr>
          <p:cNvSpPr/>
          <p:nvPr/>
        </p:nvSpPr>
        <p:spPr>
          <a:xfrm>
            <a:off x="412375" y="2909047"/>
            <a:ext cx="4455459" cy="173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9A9F34-E927-45CD-B921-364F49416391}"/>
              </a:ext>
            </a:extLst>
          </p:cNvPr>
          <p:cNvSpPr txBox="1"/>
          <p:nvPr/>
        </p:nvSpPr>
        <p:spPr>
          <a:xfrm>
            <a:off x="735104" y="3191056"/>
            <a:ext cx="4132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インターネット</a:t>
            </a:r>
            <a:endParaRPr kumimoji="1" lang="en-US" altLang="ja-JP" sz="3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オークションでの詐欺</a:t>
            </a:r>
            <a:endParaRPr kumimoji="1" lang="ja-JP" altLang="en-US" sz="28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8E9B8CF-FFBD-4A43-8A26-76CEB9C1568D}"/>
              </a:ext>
            </a:extLst>
          </p:cNvPr>
          <p:cNvSpPr/>
          <p:nvPr/>
        </p:nvSpPr>
        <p:spPr>
          <a:xfrm>
            <a:off x="6211618" y="2505635"/>
            <a:ext cx="4455459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17696D-2AC2-4746-8D1D-937D94FA49D6}"/>
              </a:ext>
            </a:extLst>
          </p:cNvPr>
          <p:cNvSpPr txBox="1"/>
          <p:nvPr/>
        </p:nvSpPr>
        <p:spPr>
          <a:xfrm>
            <a:off x="6293226" y="2900304"/>
            <a:ext cx="4132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不正アクセスによる</a:t>
            </a:r>
            <a:endParaRPr kumimoji="1" lang="en-US" altLang="ja-JP" sz="3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個人情報の不正な　　　</a:t>
            </a:r>
            <a:endParaRPr lang="en-US" altLang="ja-JP" sz="3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取得</a:t>
            </a:r>
            <a:endParaRPr kumimoji="1" lang="ja-JP" altLang="en-US" sz="28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59BAEA7-05DF-4EF2-B343-A53BD3FB4177}"/>
              </a:ext>
            </a:extLst>
          </p:cNvPr>
          <p:cNvSpPr/>
          <p:nvPr/>
        </p:nvSpPr>
        <p:spPr>
          <a:xfrm>
            <a:off x="933257" y="4865527"/>
            <a:ext cx="4455459" cy="173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D96009-0ECB-4757-8D73-6FCFE57EB682}"/>
              </a:ext>
            </a:extLst>
          </p:cNvPr>
          <p:cNvSpPr txBox="1"/>
          <p:nvPr/>
        </p:nvSpPr>
        <p:spPr>
          <a:xfrm>
            <a:off x="1212548" y="5178364"/>
            <a:ext cx="4132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インターネットを利用　</a:t>
            </a:r>
            <a:endParaRPr kumimoji="1" lang="en-US" altLang="ja-JP" sz="3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した架空請求</a:t>
            </a:r>
            <a:endParaRPr kumimoji="1" lang="ja-JP" altLang="en-US" sz="28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214B592-3268-4C8C-8DAE-2D26591FF04D}"/>
              </a:ext>
            </a:extLst>
          </p:cNvPr>
          <p:cNvSpPr/>
          <p:nvPr/>
        </p:nvSpPr>
        <p:spPr>
          <a:xfrm>
            <a:off x="6412865" y="4865527"/>
            <a:ext cx="4455459" cy="173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659FE5-A693-4EDE-8480-37CDE5F7074E}"/>
              </a:ext>
            </a:extLst>
          </p:cNvPr>
          <p:cNvSpPr txBox="1"/>
          <p:nvPr/>
        </p:nvSpPr>
        <p:spPr>
          <a:xfrm>
            <a:off x="6641001" y="5216071"/>
            <a:ext cx="4132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コンピュータ・ウイルス　</a:t>
            </a:r>
            <a:endParaRPr kumimoji="1" lang="en-US" altLang="ja-JP" sz="3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への感染</a:t>
            </a:r>
            <a:endParaRPr kumimoji="1" lang="ja-JP" altLang="en-US" sz="28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1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47F3988-D65F-468D-BDDA-37B4AA146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43"/>
          <a:stretch/>
        </p:blipFill>
        <p:spPr>
          <a:xfrm>
            <a:off x="0" y="0"/>
            <a:ext cx="12191980" cy="4571990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0423228-01CF-4FD9-802F-6E02DDED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02" y="4719847"/>
            <a:ext cx="11180976" cy="1875932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自分のこととしてよく考えながら、インターネットを活用しましょう。</a:t>
            </a:r>
            <a:endParaRPr lang="en-US" altLang="ja-JP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83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163" y="754145"/>
            <a:ext cx="4931004" cy="735291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本日の学習のテーマ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857054" y="1858654"/>
            <a:ext cx="10794476" cy="1016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インターネットを悪用した犯罪について知る。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4EF4684-028E-4D37-AD5B-A6EB1CE814A1}"/>
              </a:ext>
            </a:extLst>
          </p:cNvPr>
          <p:cNvSpPr txBox="1">
            <a:spLocks/>
          </p:cNvSpPr>
          <p:nvPr/>
        </p:nvSpPr>
        <p:spPr>
          <a:xfrm>
            <a:off x="857054" y="3031499"/>
            <a:ext cx="11077280" cy="15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　インターネットを悪用した犯罪を回避する方法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を考える。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01AD73A-C728-485E-B267-30589A9E2CEC}"/>
              </a:ext>
            </a:extLst>
          </p:cNvPr>
          <p:cNvSpPr txBox="1">
            <a:spLocks/>
          </p:cNvSpPr>
          <p:nvPr/>
        </p:nvSpPr>
        <p:spPr>
          <a:xfrm>
            <a:off x="857054" y="4533112"/>
            <a:ext cx="11077280" cy="15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　インターネットを悪用した犯罪に対する意識を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高め、適切なインターネット利用につなげる。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9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, 正方形&#10;&#10;自動的に生成された説明">
            <a:extLst>
              <a:ext uri="{FF2B5EF4-FFF2-40B4-BE49-F238E27FC236}">
                <a16:creationId xmlns:a16="http://schemas.microsoft.com/office/drawing/2014/main" id="{31C3C90A-5D3A-4646-AF80-A876A4B8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70" y="563714"/>
            <a:ext cx="3335265" cy="6141886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5" y="461915"/>
            <a:ext cx="8202105" cy="499620"/>
          </a:xfrm>
        </p:spPr>
        <p:txBody>
          <a:bodyPr>
            <a:normAutofit fontScale="9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インターネットを悪用した犯罪の事例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378202" y="1386925"/>
            <a:ext cx="8085021" cy="5009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ＡさんがＳＮＳを見ていたところ、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「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#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裏バイト」　「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#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高額　バイト」のハッシュ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タグのある投稿があったので、連絡して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みると「荷物を受け取るだけの仕事」で、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高校生でもＯＫとのこと。荷物を受け取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りに行ったら、（　　　　　　　　　）をさせら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れていたことが分かり、警察署へ行くこ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とになった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A6F10A-0550-4E35-850A-735F0152D448}"/>
              </a:ext>
            </a:extLst>
          </p:cNvPr>
          <p:cNvSpPr txBox="1"/>
          <p:nvPr/>
        </p:nvSpPr>
        <p:spPr>
          <a:xfrm>
            <a:off x="9126293" y="4395965"/>
            <a:ext cx="20584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kumimoji="1" lang="ja-JP" altLang="en-US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裏バイト</a:t>
            </a:r>
            <a:endParaRPr kumimoji="1" lang="en-US" altLang="ja-JP" sz="24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lang="ja-JP" altLang="en-US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高額 バイト</a:t>
            </a:r>
            <a:endParaRPr kumimoji="1" lang="ja-JP" altLang="en-US" sz="28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6FB490-D383-4E64-BC40-9E469AD4D2EC}"/>
              </a:ext>
            </a:extLst>
          </p:cNvPr>
          <p:cNvSpPr txBox="1"/>
          <p:nvPr/>
        </p:nvSpPr>
        <p:spPr>
          <a:xfrm>
            <a:off x="9162532" y="2075623"/>
            <a:ext cx="198593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バイト急募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詳細はご連絡ください。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7996-AB85-4FD0-82C2-995B8464F9A0}"/>
              </a:ext>
            </a:extLst>
          </p:cNvPr>
          <p:cNvSpPr txBox="1"/>
          <p:nvPr/>
        </p:nvSpPr>
        <p:spPr>
          <a:xfrm>
            <a:off x="3599220" y="4395965"/>
            <a:ext cx="333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詐欺の受け子</a:t>
            </a:r>
          </a:p>
        </p:txBody>
      </p:sp>
    </p:spTree>
    <p:extLst>
      <p:ext uri="{BB962C8B-B14F-4D97-AF65-F5344CB8AC3E}">
        <p14:creationId xmlns:p14="http://schemas.microsoft.com/office/powerpoint/2010/main" val="9346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5" y="461915"/>
            <a:ext cx="8202105" cy="499620"/>
          </a:xfrm>
        </p:spPr>
        <p:txBody>
          <a:bodyPr>
            <a:normAutofit fontScale="9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インターネットを悪用した犯罪の事例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376491" y="1590970"/>
            <a:ext cx="8085021" cy="4668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　Ｂさんは悪ふざけのつもりで、日時・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場所を指定し「友人Ｃを暴行しよう。」と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ネットの掲示板に書き込んだ。Ｂさんには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実行する気は全くなかった。しかし、投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稿を読んだ人が（　　　）に通報し、投稿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者を特定した（　　　　　）がＢさんの自宅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にやってきた。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262626F-7217-4CE3-881D-F5539A854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922" y="3183759"/>
            <a:ext cx="3810000" cy="356235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16DB6B-2219-4F62-828B-B3866A31678C}"/>
              </a:ext>
            </a:extLst>
          </p:cNvPr>
          <p:cNvSpPr txBox="1"/>
          <p:nvPr/>
        </p:nvSpPr>
        <p:spPr>
          <a:xfrm>
            <a:off x="8886014" y="1306886"/>
            <a:ext cx="3138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やるつもりは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ないけど、少し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脅かしてやろう。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6249F2DE-BC8F-4C4F-8ED9-7AB6BE89DBE4}"/>
              </a:ext>
            </a:extLst>
          </p:cNvPr>
          <p:cNvSpPr/>
          <p:nvPr/>
        </p:nvSpPr>
        <p:spPr>
          <a:xfrm>
            <a:off x="8421756" y="844826"/>
            <a:ext cx="3713922" cy="2217478"/>
          </a:xfrm>
          <a:prstGeom prst="wedgeEllipseCallout">
            <a:avLst>
              <a:gd name="adj1" fmla="val 4147"/>
              <a:gd name="adj2" fmla="val 590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7B4F51-20D4-478F-A6DD-39D2D326507E}"/>
              </a:ext>
            </a:extLst>
          </p:cNvPr>
          <p:cNvSpPr txBox="1"/>
          <p:nvPr/>
        </p:nvSpPr>
        <p:spPr>
          <a:xfrm>
            <a:off x="3906079" y="4162883"/>
            <a:ext cx="115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警察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1B1C76-6919-4402-9842-35DAF332FB2F}"/>
              </a:ext>
            </a:extLst>
          </p:cNvPr>
          <p:cNvSpPr txBox="1"/>
          <p:nvPr/>
        </p:nvSpPr>
        <p:spPr>
          <a:xfrm>
            <a:off x="3463147" y="4734408"/>
            <a:ext cx="173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警察官</a:t>
            </a:r>
          </a:p>
        </p:txBody>
      </p:sp>
    </p:spTree>
    <p:extLst>
      <p:ext uri="{BB962C8B-B14F-4D97-AF65-F5344CB8AC3E}">
        <p14:creationId xmlns:p14="http://schemas.microsoft.com/office/powerpoint/2010/main" val="2776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5" y="461915"/>
            <a:ext cx="8202105" cy="499620"/>
          </a:xfrm>
        </p:spPr>
        <p:txBody>
          <a:bodyPr>
            <a:normAutofit fontScale="9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インターネットを悪用した犯罪の事例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336735" y="1204471"/>
            <a:ext cx="8085021" cy="5261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 Ｄさんは「あなたのパソコンがウイルス  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に感染しています。」というメールを受信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したので、メールの中のリンクにアクセス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し、急いでウイルス除去ツールをダウン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ロードした。すると、Ｄさんのパソコンの中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のファイルが暗号化されてしまい、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「解除してほしければ、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（　　　　　　　　　　　　　　　）」という画面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が表示された。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16DB6B-2219-4F62-828B-B3866A31678C}"/>
              </a:ext>
            </a:extLst>
          </p:cNvPr>
          <p:cNvSpPr txBox="1"/>
          <p:nvPr/>
        </p:nvSpPr>
        <p:spPr>
          <a:xfrm>
            <a:off x="8917987" y="1801301"/>
            <a:ext cx="3138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大変！早く除去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しなきゃ！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9CB8A546-216D-4A04-AF65-66FC44699E0C}"/>
              </a:ext>
            </a:extLst>
          </p:cNvPr>
          <p:cNvSpPr/>
          <p:nvPr/>
        </p:nvSpPr>
        <p:spPr>
          <a:xfrm>
            <a:off x="8421756" y="1349830"/>
            <a:ext cx="3713922" cy="1712473"/>
          </a:xfrm>
          <a:prstGeom prst="wedgeEllipseCallout">
            <a:avLst>
              <a:gd name="adj1" fmla="val 11640"/>
              <a:gd name="adj2" fmla="val 677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B20270C5-5820-4985-BDDE-298E6166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12" y="3160325"/>
            <a:ext cx="3807466" cy="330526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FC5CDF-31F5-4321-A138-51E47A936C9E}"/>
              </a:ext>
            </a:extLst>
          </p:cNvPr>
          <p:cNvSpPr txBox="1"/>
          <p:nvPr/>
        </p:nvSpPr>
        <p:spPr>
          <a:xfrm>
            <a:off x="1123359" y="5191608"/>
            <a:ext cx="457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指定の金額を振り込め</a:t>
            </a:r>
          </a:p>
        </p:txBody>
      </p:sp>
    </p:spTree>
    <p:extLst>
      <p:ext uri="{BB962C8B-B14F-4D97-AF65-F5344CB8AC3E}">
        <p14:creationId xmlns:p14="http://schemas.microsoft.com/office/powerpoint/2010/main" val="40855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, 正方形&#10;&#10;自動的に生成された説明">
            <a:extLst>
              <a:ext uri="{FF2B5EF4-FFF2-40B4-BE49-F238E27FC236}">
                <a16:creationId xmlns:a16="http://schemas.microsoft.com/office/drawing/2014/main" id="{B996ABA1-C012-44C0-A999-66634C082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09" y="743813"/>
            <a:ext cx="3389651" cy="6242037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5" y="461915"/>
            <a:ext cx="8202105" cy="499620"/>
          </a:xfrm>
        </p:spPr>
        <p:txBody>
          <a:bodyPr>
            <a:normAutofit fontScale="9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インターネットを悪用した犯罪の事例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440004" y="1303321"/>
            <a:ext cx="8202105" cy="4633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 Ｅさんは無料の占いサイトにアクセスし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生年月日や趣味・好みのものなどを入力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したところ、占いの結果が表示された。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その後、Ｅさんのスマホには次々と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（　　　　　　　）が届くようになり、その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内容はＥさんが占いのときに入力した好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みに合ったものばかりだった。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076A67-B44F-49C0-A38C-A281D1DAF096}"/>
              </a:ext>
            </a:extLst>
          </p:cNvPr>
          <p:cNvSpPr txBox="1"/>
          <p:nvPr/>
        </p:nvSpPr>
        <p:spPr>
          <a:xfrm>
            <a:off x="9270162" y="2877023"/>
            <a:ext cx="1985939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生年月日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趣味</a:t>
            </a:r>
            <a:endParaRPr kumimoji="1"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好きな音楽</a:t>
            </a:r>
            <a:endParaRPr kumimoji="1"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16427D-E615-4146-BF2F-3F28756A5075}"/>
              </a:ext>
            </a:extLst>
          </p:cNvPr>
          <p:cNvSpPr/>
          <p:nvPr/>
        </p:nvSpPr>
        <p:spPr>
          <a:xfrm>
            <a:off x="9350188" y="3285564"/>
            <a:ext cx="1864659" cy="4123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B6C6970-E443-42DE-B27D-4C44B17E817D}"/>
              </a:ext>
            </a:extLst>
          </p:cNvPr>
          <p:cNvSpPr/>
          <p:nvPr/>
        </p:nvSpPr>
        <p:spPr>
          <a:xfrm>
            <a:off x="9350188" y="4142814"/>
            <a:ext cx="1864659" cy="4123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5A23AC3-4575-4463-AF60-55F040DB9B01}"/>
              </a:ext>
            </a:extLst>
          </p:cNvPr>
          <p:cNvSpPr/>
          <p:nvPr/>
        </p:nvSpPr>
        <p:spPr>
          <a:xfrm>
            <a:off x="9359713" y="5047689"/>
            <a:ext cx="1864659" cy="4123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5E7F3DD-8D6E-4A41-A72A-72F0646B9F44}"/>
              </a:ext>
            </a:extLst>
          </p:cNvPr>
          <p:cNvSpPr/>
          <p:nvPr/>
        </p:nvSpPr>
        <p:spPr>
          <a:xfrm>
            <a:off x="9359713" y="2110907"/>
            <a:ext cx="1765487" cy="6594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69F6E9-30F6-450C-A23E-AA5C684BFBC2}"/>
              </a:ext>
            </a:extLst>
          </p:cNvPr>
          <p:cNvSpPr txBox="1"/>
          <p:nvPr/>
        </p:nvSpPr>
        <p:spPr>
          <a:xfrm>
            <a:off x="9238433" y="2170540"/>
            <a:ext cx="198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00FF"/>
                </a:solidFill>
                <a:latin typeface="Berlin Sans FB Demi" panose="020E0802020502020306" pitchFamily="34" charset="0"/>
                <a:ea typeface="AR丸ゴシック体E" panose="020F0909000000000000" pitchFamily="49" charset="-128"/>
              </a:rPr>
              <a:t>  無料占い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69BC25-F1F9-4A5B-8193-21819CBBD563}"/>
              </a:ext>
            </a:extLst>
          </p:cNvPr>
          <p:cNvSpPr txBox="1"/>
          <p:nvPr/>
        </p:nvSpPr>
        <p:spPr>
          <a:xfrm>
            <a:off x="1033712" y="3864832"/>
            <a:ext cx="228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広告メール</a:t>
            </a:r>
          </a:p>
        </p:txBody>
      </p:sp>
    </p:spTree>
    <p:extLst>
      <p:ext uri="{BB962C8B-B14F-4D97-AF65-F5344CB8AC3E}">
        <p14:creationId xmlns:p14="http://schemas.microsoft.com/office/powerpoint/2010/main" val="15760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3" grpId="0" animBg="1"/>
      <p:bldP spid="16" grpId="0" animBg="1"/>
      <p:bldP spid="17" grpId="0" animBg="1"/>
      <p:bldP spid="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0F2A406-A1BC-4520-915A-9211911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5" y="461915"/>
            <a:ext cx="8202105" cy="499620"/>
          </a:xfrm>
        </p:spPr>
        <p:txBody>
          <a:bodyPr>
            <a:normAutofit fontScale="9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インターネットを悪用した犯罪の事例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21ED41-0D42-449B-B807-2D5C931C77FA}"/>
              </a:ext>
            </a:extLst>
          </p:cNvPr>
          <p:cNvSpPr txBox="1">
            <a:spLocks/>
          </p:cNvSpPr>
          <p:nvPr/>
        </p:nvSpPr>
        <p:spPr>
          <a:xfrm>
            <a:off x="440004" y="1303321"/>
            <a:ext cx="8202105" cy="4633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　Ｆさんは夏休みに長期の家族旅行に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行き、旅先から写真やメッセージを自分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のＳＮＳに投稿した。旅行から帰ると、Ｆ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さん宅は（　　　　　）に入られていた。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投稿内容から不在が知られてしまい、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狙われたとのことだった。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54" name="Picture 6" descr="石垣島, サンゴ礁, リーフ, 海, 太平洋, 白雲, 雲, 青空, 峠, 女, 女性, 帽子, 後ろ姿, 風">
            <a:extLst>
              <a:ext uri="{FF2B5EF4-FFF2-40B4-BE49-F238E27FC236}">
                <a16:creationId xmlns:a16="http://schemas.microsoft.com/office/drawing/2014/main" id="{E7238AF4-DF1B-4D4C-A7DC-42C88BFE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6" y="1606412"/>
            <a:ext cx="3519490" cy="23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660DFC-5E67-4252-8F56-1BF4BE69E5C5}"/>
              </a:ext>
            </a:extLst>
          </p:cNvPr>
          <p:cNvSpPr txBox="1"/>
          <p:nvPr/>
        </p:nvSpPr>
        <p:spPr>
          <a:xfrm>
            <a:off x="8396286" y="3952738"/>
            <a:ext cx="3519490" cy="193899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ただ今、家族みんなで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バカンス中♪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青い海と空最高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これから郷土料理を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食べに行くよ～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BF99E6-A147-4735-A645-1DA72C215498}"/>
              </a:ext>
            </a:extLst>
          </p:cNvPr>
          <p:cNvSpPr txBox="1"/>
          <p:nvPr/>
        </p:nvSpPr>
        <p:spPr>
          <a:xfrm>
            <a:off x="2745971" y="3551314"/>
            <a:ext cx="228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空き巣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710E9E-C6B6-4CB8-AE7B-4208A439D8EB}"/>
              </a:ext>
            </a:extLst>
          </p:cNvPr>
          <p:cNvSpPr txBox="1"/>
          <p:nvPr/>
        </p:nvSpPr>
        <p:spPr>
          <a:xfrm>
            <a:off x="7112783" y="5955418"/>
            <a:ext cx="5079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https://pixabay.com/ja/photos/%e7%9f%b3%e5%9e%a3%e5%b3%b6-%e3%82%b5%e3%83%b3%e3%82%b4%e7%a4%81-%e3%83%aa%e3%83%bc%e3%83%95-%e6%b5%b7-1680751/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2630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45024" y="1656871"/>
            <a:ext cx="6985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⑥ ＧさんはＳＮＳで知り合った同性の友達と仲良くなったが、その友達は（　　　　　　　）であり、渡してしまった　（　　　　　　　）を人質にされ、裸の写真を要求された。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F195DCA-FA06-41CE-A233-BE8CBC41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60" y="502893"/>
            <a:ext cx="8202105" cy="499620"/>
          </a:xfrm>
        </p:spPr>
        <p:txBody>
          <a:bodyPr>
            <a:normAutofit fontScale="9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インターネットを悪用した犯罪の事例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03CA5C-4F0D-4AD4-9E7E-E5D902E331C6}"/>
              </a:ext>
            </a:extLst>
          </p:cNvPr>
          <p:cNvSpPr txBox="1"/>
          <p:nvPr/>
        </p:nvSpPr>
        <p:spPr>
          <a:xfrm>
            <a:off x="1199309" y="2782669"/>
            <a:ext cx="228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成りすまし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B6E467-521D-4104-9994-0A4755268BCB}"/>
              </a:ext>
            </a:extLst>
          </p:cNvPr>
          <p:cNvSpPr txBox="1"/>
          <p:nvPr/>
        </p:nvSpPr>
        <p:spPr>
          <a:xfrm>
            <a:off x="1590675" y="3327765"/>
            <a:ext cx="2082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個人情報</a:t>
            </a:r>
          </a:p>
        </p:txBody>
      </p:sp>
      <p:pic>
        <p:nvPicPr>
          <p:cNvPr id="1026" name="Picture 2" descr="スマホで撮影する人のイラスト（女性）">
            <a:extLst>
              <a:ext uri="{FF2B5EF4-FFF2-40B4-BE49-F238E27FC236}">
                <a16:creationId xmlns:a16="http://schemas.microsoft.com/office/drawing/2014/main" id="{FC35F90A-A1E3-4C5D-A631-0C4ECB19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088032"/>
            <a:ext cx="32670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624A0A28-8572-4EB2-AAA3-52D6582FCA55}"/>
              </a:ext>
            </a:extLst>
          </p:cNvPr>
          <p:cNvSpPr/>
          <p:nvPr/>
        </p:nvSpPr>
        <p:spPr>
          <a:xfrm>
            <a:off x="7648575" y="1002513"/>
            <a:ext cx="4191491" cy="1912137"/>
          </a:xfrm>
          <a:prstGeom prst="wedgeEllipseCallout">
            <a:avLst>
              <a:gd name="adj1" fmla="val -9843"/>
              <a:gd name="adj2" fmla="val 921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5CD316-6C7F-418A-BD7F-C3E933A40A22}"/>
              </a:ext>
            </a:extLst>
          </p:cNvPr>
          <p:cNvSpPr txBox="1"/>
          <p:nvPr/>
        </p:nvSpPr>
        <p:spPr>
          <a:xfrm>
            <a:off x="8107051" y="1359345"/>
            <a:ext cx="3515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名前と学校は教えたから、私の写真を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送ろうっと♪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7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1438</Words>
  <Application>Microsoft Office PowerPoint</Application>
  <PresentationFormat>ワイド画面</PresentationFormat>
  <Paragraphs>203</Paragraphs>
  <Slides>20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AR Pゴシック体S</vt:lpstr>
      <vt:lpstr>HGP創英角ｺﾞｼｯｸUB</vt:lpstr>
      <vt:lpstr>メイリオ</vt:lpstr>
      <vt:lpstr>游ゴシック</vt:lpstr>
      <vt:lpstr>游ゴシック Light</vt:lpstr>
      <vt:lpstr>Arial</vt:lpstr>
      <vt:lpstr>Berlin Sans FB Demi</vt:lpstr>
      <vt:lpstr>Office テーマ</vt:lpstr>
      <vt:lpstr>インターネット上のトラブル 『インターネットを悪用した犯罪』 について考えよう</vt:lpstr>
      <vt:lpstr>PowerPoint プレゼンテーション</vt:lpstr>
      <vt:lpstr>本日の学習のテーマ</vt:lpstr>
      <vt:lpstr>インターネットを悪用した犯罪の事例</vt:lpstr>
      <vt:lpstr>インターネットを悪用した犯罪の事例</vt:lpstr>
      <vt:lpstr>インターネットを悪用した犯罪の事例</vt:lpstr>
      <vt:lpstr>インターネットを悪用した犯罪の事例</vt:lpstr>
      <vt:lpstr>インターネットを悪用した犯罪の事例</vt:lpstr>
      <vt:lpstr>インターネットを悪用した犯罪の事例</vt:lpstr>
      <vt:lpstr>インターネットを悪用した犯罪の事例</vt:lpstr>
      <vt:lpstr>どう行動したら犯罪を回避できただろうか？</vt:lpstr>
      <vt:lpstr>どう行動したら犯罪を回避できただろうか？</vt:lpstr>
      <vt:lpstr>どう行動したら犯罪を回避できただろうか？</vt:lpstr>
      <vt:lpstr>どう行動したら犯罪を回避できただろうか？</vt:lpstr>
      <vt:lpstr>どう行動したら犯罪を回避できただろうか？</vt:lpstr>
      <vt:lpstr>どう行動したら犯罪を回避できただろうか？</vt:lpstr>
      <vt:lpstr>どう行動したら犯罪を回避できただろうか？</vt:lpstr>
      <vt:lpstr>PowerPoint プレゼンテーション</vt:lpstr>
      <vt:lpstr>皆さんに知っておいてほしいこと</vt:lpstr>
      <vt:lpstr>自分のこととしてよく考えながら、インターネットを活用しましょう。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インターネットを悪用した犯罪</dc:title>
  <dc:creator>松本 英将</dc:creator>
  <cp:lastModifiedBy>秀樹</cp:lastModifiedBy>
  <cp:revision>46</cp:revision>
  <cp:lastPrinted>2022-03-01T09:05:56Z</cp:lastPrinted>
  <dcterms:created xsi:type="dcterms:W3CDTF">2022-01-11T01:08:17Z</dcterms:created>
  <dcterms:modified xsi:type="dcterms:W3CDTF">2022-03-03T09:38:56Z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佐賀県暗号化プロパティ">
    <vt:lpwstr>2019-09-12T08:35:35Z</vt:lpwstr>
  </property>
</Properties>
</file>