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ustom.xml" ContentType="application/vnd.openxmlformats-officedocument.custom-properties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</Types>
</file>

<file path=_rels/.rels><?xml version="1.0" encoding="UTF-8"?><Relationships xmlns="http://schemas.openxmlformats.org/package/2006/relationships"><Relationship Target="/docProps/custom.xml" Id="RC180DB06" Type="http://schemas.openxmlformats.org/officeDocument/2006/relationships/custom-properties" /><Relationship Target="ppt/presentation.xml" Id="rId1" Type="http://schemas.openxmlformats.org/officeDocument/2006/relationships/officeDocument" /><Relationship Target="docProps/core.xml" Id="rId2" Type="http://schemas.openxmlformats.org/package/2006/relationships/metadata/core-properties" /><Relationship Target="docProps/app.xml" Id="rId3" Type="http://schemas.openxmlformats.org/officeDocument/2006/relationships/extended-properties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76" r:id="rId7"/>
    <p:sldId id="278" r:id="rId8"/>
    <p:sldId id="275" r:id="rId9"/>
    <p:sldId id="261" r:id="rId10"/>
    <p:sldId id="280" r:id="rId11"/>
    <p:sldId id="273" r:id="rId12"/>
    <p:sldId id="274" r:id="rId13"/>
    <p:sldId id="263" r:id="rId14"/>
    <p:sldId id="279" r:id="rId15"/>
  </p:sldIdLst>
  <p:sldSz cx="12192000" cy="6858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2F7BB1-4245-4D05-866C-8311D45F19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0AD5E5A-256D-457F-A463-1192B60E4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659552-725A-4A9A-BC93-23FD84C46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26EA6D-97F7-49A8-8C8C-E8B6E9DC2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934B37-13C8-497D-9916-98C509AF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047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C5E67B-0E0A-484B-AB8E-9B4FC412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1E30D7-E84D-4B68-8DD9-D91B1E083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7135FB-AE62-4C50-B193-A2EF81BF0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03BE82-542B-4673-BDBB-521C664E0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90ECB3-4A94-4345-864B-C984EB1AB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47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CF9D48D-603C-4494-AAFC-AF2EDFE9A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08F05E1-D83B-47B8-8579-9A5B69F5B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A87F27-4018-472C-B828-7701EEE53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F3EFA1-222D-4FE1-91CC-E5DE83E2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E653C-1BFD-43EF-8018-F31F48CE8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07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6A761B-425B-453D-BB4F-D8A26D645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7273CD-A0CF-4DB0-A225-644DEE1FF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6D8D2F-99E9-438C-9E00-EC54C53F1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66ACD0-B63B-49D3-9F1F-06B8196E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09DD82-9835-49EB-AA42-3C044F0FC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3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4224E4-6AB6-4398-8F46-E64B3F8D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D57368-6DB3-4C58-BB70-B8E90D979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DCF8D8-2D1B-4480-97B0-8664090EE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CC0E35-FDCD-493D-B92F-F226AD5AA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74140E-9271-4C27-B9E8-C0F8103E3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8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141C3E-D1D9-4133-82A4-3C1E1CEC5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9DAB81-7018-4965-A5E3-8E0C99FA3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0E88F34-EAE4-4187-AAC3-8A7946034F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1A413E0-DEAB-4B0C-AC46-AB048F830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F9F39E-8BDB-404D-A88F-505F061A3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C127BE-3B8D-4216-85BC-F004EE8B4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46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1FCD7-0608-4463-8CB3-0C7AB971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9A5194-3C85-4405-8194-4769A9297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8E9ADC-9A21-41DE-8D95-7E881A733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036A6F6-DA27-4139-B263-4260DA67F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F9430D6-968A-4594-983D-F370DF7302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BF4889F-5F08-4DF6-9A90-A98102162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4725B95-90D8-4D00-AAE4-9436A2DB6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B14A96F-D587-48F2-8587-0B3A7A867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40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31DDEA-AFF7-4FD3-88E9-31AFE58A8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1326483-DEAC-43BB-B4E7-3C279E1F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2065F2-6B8A-44B1-87DF-68E9B6006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38FD1C4-B124-4558-846B-994E336A3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95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27706B-EBF7-4BA6-8048-3DFB562FB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7D369BA-C2C3-406D-8C50-F142C4AE9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D143A7-B7B5-419C-BACF-004C1845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969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8B4ACA-5ACD-45C9-AFB1-373B040C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8B5CDA-ECD4-42E1-B4C9-22B19A357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666749-001C-40CC-AEF4-C30455F19C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0DB4EC-0D1B-4047-9A1D-3766C0708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FEEDAA-4FFF-40C8-B398-452633B80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A3C809D-60DC-482B-8271-DADF99D22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16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9AC157-92B4-41FF-A1CD-510FA82C4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A66E6C8-4C40-4A13-BF67-A0294B5C1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59A989-0050-4ABF-9F76-943942133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4A4E9A9-F326-457C-9FB5-EE5961D4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ADC8EF-B041-40EB-A143-35F8B9F29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0D428C-EEFB-4FCE-880B-86120F622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02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A59EFA0-145C-461E-8A33-D918225A0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977FBC-686F-4919-8444-71FFBCC39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B9D18E-AA97-4EA0-B08B-AD9D4B8A54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43AF9-EFAA-4DAA-8DFA-8AE76BA46652}" type="datetimeFigureOut">
              <a:rPr kumimoji="1" lang="ja-JP" altLang="en-US" smtClean="0"/>
              <a:t>2022/3/3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26E83E-4BC6-461C-94D3-DBD4ECC9A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76B1A6-DF04-4DC6-B81D-C2A115567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D2AC7-E2E9-4264-9506-6D858CC77D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45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localhost/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E339E0-FA25-4ED3-8674-794FC991A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410" y="2291575"/>
            <a:ext cx="11861180" cy="2274849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インターネット上でのトラブル</a:t>
            </a:r>
            <a:b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「動画」について考えよう</a:t>
            </a:r>
          </a:p>
        </p:txBody>
      </p:sp>
    </p:spTree>
    <p:extLst>
      <p:ext uri="{BB962C8B-B14F-4D97-AF65-F5344CB8AC3E}">
        <p14:creationId xmlns:p14="http://schemas.microsoft.com/office/powerpoint/2010/main" val="437430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921ED41-0D42-449B-B807-2D5C931C77FA}"/>
              </a:ext>
            </a:extLst>
          </p:cNvPr>
          <p:cNvSpPr txBox="1">
            <a:spLocks/>
          </p:cNvSpPr>
          <p:nvPr/>
        </p:nvSpPr>
        <p:spPr>
          <a:xfrm>
            <a:off x="950233" y="775181"/>
            <a:ext cx="10479768" cy="54463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動画で情報を発信する際に気を付けなければならないこととは？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ワークシートに書いてみましょう。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727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921ED41-0D42-449B-B807-2D5C931C77FA}"/>
              </a:ext>
            </a:extLst>
          </p:cNvPr>
          <p:cNvSpPr txBox="1">
            <a:spLocks/>
          </p:cNvSpPr>
          <p:nvPr/>
        </p:nvSpPr>
        <p:spPr>
          <a:xfrm>
            <a:off x="425302" y="233917"/>
            <a:ext cx="11408735" cy="63370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動画で情報発信するとしたら、どのような動画を作成するか、企画案を考えてください。条件は、以下の３つです。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①誰でも楽しく視聴することができる動画を公開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する。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②動画の長さは１分以内。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</a:t>
            </a:r>
            <a: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SNS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で公開範囲を限定せずに投稿する。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31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921ED41-0D42-449B-B807-2D5C931C77FA}"/>
              </a:ext>
            </a:extLst>
          </p:cNvPr>
          <p:cNvSpPr txBox="1">
            <a:spLocks/>
          </p:cNvSpPr>
          <p:nvPr/>
        </p:nvSpPr>
        <p:spPr>
          <a:xfrm>
            <a:off x="950233" y="775181"/>
            <a:ext cx="10847320" cy="54463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企画案ができたら、グループ内で発表してください。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発表のルール</a:t>
            </a:r>
            <a: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 話している人の内容を静かに聞く。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 発表が終わったら、聞いていた人は全員何らか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のコメントをする。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275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F2A406-A1BC-4520-915A-921191108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117" y="656514"/>
            <a:ext cx="9574723" cy="595921"/>
          </a:xfrm>
        </p:spPr>
        <p:txBody>
          <a:bodyPr>
            <a:normAutofit fontScale="90000"/>
          </a:bodyPr>
          <a:lstStyle/>
          <a:p>
            <a:pPr marL="0" indent="0">
              <a:lnSpc>
                <a:spcPts val="4500"/>
              </a:lnSpc>
              <a:buNone/>
            </a:pP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他の人の発表を聞く際のチェックポイント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61CBE160-E3A8-4CF4-84F8-062E8CC2C5E5}"/>
              </a:ext>
            </a:extLst>
          </p:cNvPr>
          <p:cNvSpPr txBox="1">
            <a:spLocks/>
          </p:cNvSpPr>
          <p:nvPr/>
        </p:nvSpPr>
        <p:spPr>
          <a:xfrm>
            <a:off x="605117" y="1100035"/>
            <a:ext cx="10981765" cy="54463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　ルール（法律など）に違反していないか。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　他人の権利（著作権・肖像権など）を侵害して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いないか。</a:t>
            </a: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　誰かを傷つけたり、見ている人に不快感を与え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7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たりするような内容になっていないか。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630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921ED41-0D42-449B-B807-2D5C931C77FA}"/>
              </a:ext>
            </a:extLst>
          </p:cNvPr>
          <p:cNvSpPr txBox="1">
            <a:spLocks/>
          </p:cNvSpPr>
          <p:nvPr/>
        </p:nvSpPr>
        <p:spPr>
          <a:xfrm>
            <a:off x="1102632" y="1671652"/>
            <a:ext cx="10479768" cy="3115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7000"/>
              </a:lnSpc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今日の学習を振り返り、授業の感想を書いてください。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0441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8DF695-BA62-4BEC-9FEE-C18D6E938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153" y="572410"/>
            <a:ext cx="10515600" cy="666563"/>
          </a:xfrm>
        </p:spPr>
        <p:txBody>
          <a:bodyPr>
            <a:normAutofit/>
          </a:bodyPr>
          <a:lstStyle/>
          <a:p>
            <a:pPr marL="0" indent="0">
              <a:lnSpc>
                <a:spcPts val="4500"/>
              </a:lnSpc>
              <a:buNone/>
            </a:pPr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インターネット上の動画投稿サイト・アプリ（一例）</a:t>
            </a:r>
          </a:p>
        </p:txBody>
      </p:sp>
      <p:pic>
        <p:nvPicPr>
          <p:cNvPr id="4" name="図 3" descr="斧 が含まれている画像&#10;&#10;自動的に生成された説明">
            <a:extLst>
              <a:ext uri="{FF2B5EF4-FFF2-40B4-BE49-F238E27FC236}">
                <a16:creationId xmlns:a16="http://schemas.microsoft.com/office/drawing/2014/main" id="{B847C08A-DFB5-44EB-98E7-07F3D80B0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585" y="1649660"/>
            <a:ext cx="2877382" cy="2368136"/>
          </a:xfrm>
          <a:prstGeom prst="rect">
            <a:avLst/>
          </a:prstGeom>
        </p:spPr>
      </p:pic>
      <p:pic>
        <p:nvPicPr>
          <p:cNvPr id="6" name="図 5" descr="アイコン&#10;&#10;自動的に生成された説明">
            <a:extLst>
              <a:ext uri="{FF2B5EF4-FFF2-40B4-BE49-F238E27FC236}">
                <a16:creationId xmlns:a16="http://schemas.microsoft.com/office/drawing/2014/main" id="{132C18C8-8671-47C5-BBF8-EE1AE3D600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369" y="1511758"/>
            <a:ext cx="2650190" cy="2650190"/>
          </a:xfrm>
          <a:prstGeom prst="rect">
            <a:avLst/>
          </a:prstGeom>
        </p:spPr>
      </p:pic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24F5D3D3-0E37-4677-A452-C5221BB78CDE}"/>
              </a:ext>
            </a:extLst>
          </p:cNvPr>
          <p:cNvSpPr txBox="1">
            <a:spLocks/>
          </p:cNvSpPr>
          <p:nvPr/>
        </p:nvSpPr>
        <p:spPr>
          <a:xfrm>
            <a:off x="1297512" y="3859141"/>
            <a:ext cx="1754445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Twitter</a:t>
            </a: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E104AB99-4775-47E6-98F6-A552407D1B3B}"/>
              </a:ext>
            </a:extLst>
          </p:cNvPr>
          <p:cNvSpPr txBox="1">
            <a:spLocks/>
          </p:cNvSpPr>
          <p:nvPr/>
        </p:nvSpPr>
        <p:spPr>
          <a:xfrm>
            <a:off x="4844077" y="3912929"/>
            <a:ext cx="2503844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Instagram</a:t>
            </a:r>
          </a:p>
        </p:txBody>
      </p:sp>
      <p:pic>
        <p:nvPicPr>
          <p:cNvPr id="11" name="図 10" descr="アイコン&#10;&#10;自動的に生成された説明">
            <a:extLst>
              <a:ext uri="{FF2B5EF4-FFF2-40B4-BE49-F238E27FC236}">
                <a16:creationId xmlns:a16="http://schemas.microsoft.com/office/drawing/2014/main" id="{70632EE5-31D4-4DF7-B89A-412582F651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2629" y="1367606"/>
            <a:ext cx="2650190" cy="2650190"/>
          </a:xfrm>
          <a:prstGeom prst="rect">
            <a:avLst/>
          </a:prstGeom>
        </p:spPr>
      </p:pic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0D0E9563-70C3-47A7-AFD7-9019B0DA1CC2}"/>
              </a:ext>
            </a:extLst>
          </p:cNvPr>
          <p:cNvSpPr txBox="1">
            <a:spLocks/>
          </p:cNvSpPr>
          <p:nvPr/>
        </p:nvSpPr>
        <p:spPr>
          <a:xfrm>
            <a:off x="8683815" y="3892841"/>
            <a:ext cx="2503844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Facebook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86C04992-6B98-4A82-B9AF-E37602E3544A}"/>
              </a:ext>
            </a:extLst>
          </p:cNvPr>
          <p:cNvSpPr txBox="1">
            <a:spLocks/>
          </p:cNvSpPr>
          <p:nvPr/>
        </p:nvSpPr>
        <p:spPr>
          <a:xfrm>
            <a:off x="2546737" y="5372590"/>
            <a:ext cx="6982661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この他、</a:t>
            </a: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YouTube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や</a:t>
            </a:r>
            <a:r>
              <a:rPr lang="en-US" altLang="ja-JP" sz="36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TikTok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などなど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1D55D5C-6BD9-48FB-A05C-3F762AF936CA}"/>
              </a:ext>
            </a:extLst>
          </p:cNvPr>
          <p:cNvSpPr txBox="1"/>
          <p:nvPr/>
        </p:nvSpPr>
        <p:spPr>
          <a:xfrm>
            <a:off x="4083044" y="4764592"/>
            <a:ext cx="35408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u="sng" dirty="0">
                <a:solidFill>
                  <a:srgbClr val="0563C1"/>
                </a:solidFill>
                <a:effectLst/>
                <a:latin typeface="游明朝" panose="02020400000000000000" pitchFamily="18" charset="-128"/>
                <a:cs typeface="Times New Roman" panose="02020603050405020304" pitchFamily="18" charset="0"/>
                <a:hlinkClick r:id="rId5"/>
              </a:rPr>
              <a:t>https://www.facebook.com/brand/resources/instagram/instagram-brand/</a:t>
            </a:r>
            <a:endParaRPr lang="ja-JP" altLang="en-US" sz="16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CF5C932-C8C5-43F6-B4E5-793128DB6CF4}"/>
              </a:ext>
            </a:extLst>
          </p:cNvPr>
          <p:cNvSpPr txBox="1"/>
          <p:nvPr/>
        </p:nvSpPr>
        <p:spPr>
          <a:xfrm>
            <a:off x="8241917" y="4764592"/>
            <a:ext cx="33876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u="sng" kern="100" dirty="0">
                <a:solidFill>
                  <a:srgbClr val="0563C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Courier New" panose="02070309020205020404" pitchFamily="49" charset="0"/>
                <a:hlinkClick r:id="rId5"/>
              </a:rPr>
              <a:t>https://www.facebook.com/brand/</a:t>
            </a:r>
          </a:p>
          <a:p>
            <a:r>
              <a:rPr lang="en-US" altLang="ja-JP" sz="1600" u="sng" kern="100" dirty="0">
                <a:solidFill>
                  <a:srgbClr val="0563C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Courier New" panose="02070309020205020404" pitchFamily="49" charset="0"/>
                <a:hlinkClick r:id="rId5"/>
              </a:rPr>
              <a:t>resources/facebookapp/logo</a:t>
            </a:r>
            <a:endParaRPr lang="ja-JP" altLang="ja-JP" sz="16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Courier New" panose="02070309020205020404" pitchFamily="49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36F76E4-AE4C-4EB2-B621-7454361A6FAB}"/>
              </a:ext>
            </a:extLst>
          </p:cNvPr>
          <p:cNvSpPr txBox="1"/>
          <p:nvPr/>
        </p:nvSpPr>
        <p:spPr>
          <a:xfrm>
            <a:off x="800894" y="4750996"/>
            <a:ext cx="29807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u="sng" kern="100" dirty="0">
                <a:solidFill>
                  <a:srgbClr val="0563C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Courier New" panose="02070309020205020404" pitchFamily="49" charset="0"/>
                <a:hlinkClick r:id="rId5"/>
              </a:rPr>
              <a:t>https://about.twitter.com/en/</a:t>
            </a:r>
          </a:p>
          <a:p>
            <a:r>
              <a:rPr lang="en-US" altLang="ja-JP" sz="1600" u="sng" kern="100" dirty="0">
                <a:solidFill>
                  <a:srgbClr val="0563C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Courier New" panose="02070309020205020404" pitchFamily="49" charset="0"/>
                <a:hlinkClick r:id="rId5"/>
              </a:rPr>
              <a:t>who-we-are/brand-toolkit</a:t>
            </a:r>
            <a:endParaRPr lang="ja-JP" altLang="ja-JP" sz="16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10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F2A406-A1BC-4520-915A-921191108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68" y="297711"/>
            <a:ext cx="4931004" cy="735291"/>
          </a:xfrm>
        </p:spPr>
        <p:txBody>
          <a:bodyPr>
            <a:normAutofit/>
          </a:bodyPr>
          <a:lstStyle/>
          <a:p>
            <a:pPr marL="0" indent="0">
              <a:lnSpc>
                <a:spcPts val="4500"/>
              </a:lnSpc>
              <a:buNone/>
            </a:pP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本日の学習のテーマ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74EF4684-028E-4D37-AD5B-A6EB1CE814A1}"/>
              </a:ext>
            </a:extLst>
          </p:cNvPr>
          <p:cNvSpPr txBox="1">
            <a:spLocks/>
          </p:cNvSpPr>
          <p:nvPr/>
        </p:nvSpPr>
        <p:spPr>
          <a:xfrm>
            <a:off x="269358" y="1033002"/>
            <a:ext cx="11653284" cy="518704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・動画配信により、どんなトラブルが起きているのでしょうか？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80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・インターネット上で情報を発信する際の正しい活用の仕方　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80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について考えていきましょう！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5000"/>
              </a:lnSpc>
            </a:pPr>
            <a:r>
              <a:rPr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皆さんはまだ高校生のため、動画を配信する際には</a:t>
            </a:r>
            <a:r>
              <a:rPr lang="ja-JP" altLang="ja-JP" dirty="0"/>
              <a:t>、</a:t>
            </a:r>
            <a:r>
              <a:rPr lang="ja-JP" altLang="en-US" sz="3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保護者の許可</a:t>
            </a: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が必要です。</a:t>
            </a:r>
            <a:endParaRPr lang="en-US" altLang="ja-JP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5000"/>
              </a:lnSpc>
            </a:pP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（動画サイトの利用規約を確認してみてください）</a:t>
            </a:r>
            <a:endParaRPr lang="en-US" altLang="ja-JP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297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F2A406-A1BC-4520-915A-921191108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395" y="461915"/>
            <a:ext cx="8202105" cy="499620"/>
          </a:xfrm>
        </p:spPr>
        <p:txBody>
          <a:bodyPr>
            <a:normAutofit fontScale="90000"/>
          </a:bodyPr>
          <a:lstStyle/>
          <a:p>
            <a:pPr marL="0" indent="0">
              <a:lnSpc>
                <a:spcPts val="4500"/>
              </a:lnSpc>
              <a:buNone/>
            </a:pP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動画作成のルール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921ED41-0D42-449B-B807-2D5C931C77FA}"/>
              </a:ext>
            </a:extLst>
          </p:cNvPr>
          <p:cNvSpPr txBox="1">
            <a:spLocks/>
          </p:cNvSpPr>
          <p:nvPr/>
        </p:nvSpPr>
        <p:spPr>
          <a:xfrm>
            <a:off x="2099426" y="1477321"/>
            <a:ext cx="8202106" cy="4790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ja-JP" altLang="en-US" sz="36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ある動画投稿サイトの禁止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事項の一部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○子どもの（　　　　　）を脅かすもの。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○嫌がらせやネット（　　　　　　）。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○有害で（　　　　　）なコンテンツ。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○（　　　　　　）スピーチ。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○（　　　　　）的で生々しいコンテンツ。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○（　　　　　）に違反しているもの。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1656BB14-4DAD-41F6-B550-B609DD746FDD}"/>
              </a:ext>
            </a:extLst>
          </p:cNvPr>
          <p:cNvSpPr txBox="1">
            <a:spLocks/>
          </p:cNvSpPr>
          <p:nvPr/>
        </p:nvSpPr>
        <p:spPr>
          <a:xfrm>
            <a:off x="4762896" y="2205318"/>
            <a:ext cx="1260301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安全</a:t>
            </a:r>
            <a:endParaRPr lang="en-US" altLang="ja-JP" sz="3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C96E9A42-435A-40BB-86C3-B2FEFBFAC65F}"/>
              </a:ext>
            </a:extLst>
          </p:cNvPr>
          <p:cNvSpPr txBox="1">
            <a:spLocks/>
          </p:cNvSpPr>
          <p:nvPr/>
        </p:nvSpPr>
        <p:spPr>
          <a:xfrm>
            <a:off x="6200479" y="2814918"/>
            <a:ext cx="1870986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いじめ</a:t>
            </a:r>
            <a:endParaRPr lang="en-US" altLang="ja-JP" sz="3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AC4040B9-37B1-4355-9245-969CEA5CB0D5}"/>
              </a:ext>
            </a:extLst>
          </p:cNvPr>
          <p:cNvSpPr txBox="1">
            <a:spLocks/>
          </p:cNvSpPr>
          <p:nvPr/>
        </p:nvSpPr>
        <p:spPr>
          <a:xfrm>
            <a:off x="4407538" y="3352801"/>
            <a:ext cx="1870986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危険</a:t>
            </a:r>
            <a:endParaRPr lang="en-US" altLang="ja-JP" sz="3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コンテンツ プレースホルダー 2">
            <a:extLst>
              <a:ext uri="{FF2B5EF4-FFF2-40B4-BE49-F238E27FC236}">
                <a16:creationId xmlns:a16="http://schemas.microsoft.com/office/drawing/2014/main" id="{7EBDA886-0D75-4D8D-974E-979825315909}"/>
              </a:ext>
            </a:extLst>
          </p:cNvPr>
          <p:cNvSpPr txBox="1">
            <a:spLocks/>
          </p:cNvSpPr>
          <p:nvPr/>
        </p:nvSpPr>
        <p:spPr>
          <a:xfrm>
            <a:off x="3062832" y="3935506"/>
            <a:ext cx="1870986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ヘイト</a:t>
            </a:r>
            <a:endParaRPr lang="en-US" altLang="ja-JP" sz="3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20450265-B4C2-4A95-A102-18F7FC41611D}"/>
              </a:ext>
            </a:extLst>
          </p:cNvPr>
          <p:cNvSpPr txBox="1">
            <a:spLocks/>
          </p:cNvSpPr>
          <p:nvPr/>
        </p:nvSpPr>
        <p:spPr>
          <a:xfrm>
            <a:off x="3044902" y="4518212"/>
            <a:ext cx="1362635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暴力</a:t>
            </a:r>
            <a:endParaRPr lang="en-US" altLang="ja-JP" sz="3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E618A168-1D95-4328-B0B0-12AA53DF1343}"/>
              </a:ext>
            </a:extLst>
          </p:cNvPr>
          <p:cNvSpPr txBox="1">
            <a:spLocks/>
          </p:cNvSpPr>
          <p:nvPr/>
        </p:nvSpPr>
        <p:spPr>
          <a:xfrm>
            <a:off x="3053866" y="5074024"/>
            <a:ext cx="1362635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法律</a:t>
            </a:r>
            <a:endParaRPr lang="en-US" altLang="ja-JP" sz="3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462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0F2A406-A1BC-4520-915A-921191108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725" y="866757"/>
            <a:ext cx="6060558" cy="488344"/>
          </a:xfrm>
        </p:spPr>
        <p:txBody>
          <a:bodyPr>
            <a:normAutofit fontScale="90000"/>
          </a:bodyPr>
          <a:lstStyle/>
          <a:p>
            <a:pPr marL="0" indent="0">
              <a:lnSpc>
                <a:spcPts val="4500"/>
              </a:lnSpc>
              <a:buNone/>
            </a:pP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禁止事項に違反すると･･･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3AC7121F-058F-475D-BC8B-DA6458426224}"/>
              </a:ext>
            </a:extLst>
          </p:cNvPr>
          <p:cNvSpPr txBox="1">
            <a:spLocks/>
          </p:cNvSpPr>
          <p:nvPr/>
        </p:nvSpPr>
        <p:spPr>
          <a:xfrm>
            <a:off x="2099426" y="1477321"/>
            <a:ext cx="8202106" cy="4790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E55EAF67-A152-4E22-A237-AA63D0E88263}"/>
              </a:ext>
            </a:extLst>
          </p:cNvPr>
          <p:cNvSpPr txBox="1">
            <a:spLocks/>
          </p:cNvSpPr>
          <p:nvPr/>
        </p:nvSpPr>
        <p:spPr>
          <a:xfrm>
            <a:off x="1144177" y="1610812"/>
            <a:ext cx="9754016" cy="21336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・動画の削除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・アカウントの停止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4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・法律に違反している場合、逮捕の可能性も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4097FD3-1DEA-4989-ADB1-4F64D768B1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775" y="3872489"/>
            <a:ext cx="2674450" cy="2674450"/>
          </a:xfrm>
          <a:prstGeom prst="rect">
            <a:avLst/>
          </a:prstGeom>
        </p:spPr>
      </p:pic>
      <p:pic>
        <p:nvPicPr>
          <p:cNvPr id="1026" name="Picture 2" descr="迷惑系ユーチューバーのイラスト">
            <a:extLst>
              <a:ext uri="{FF2B5EF4-FFF2-40B4-BE49-F238E27FC236}">
                <a16:creationId xmlns:a16="http://schemas.microsoft.com/office/drawing/2014/main" id="{2A43E6F6-E827-4B6E-B0F7-582412E26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212" y="96155"/>
            <a:ext cx="2895824" cy="2895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9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8E39847-562E-46E9-A7BB-2AF636326241}"/>
              </a:ext>
            </a:extLst>
          </p:cNvPr>
          <p:cNvSpPr txBox="1">
            <a:spLocks/>
          </p:cNvSpPr>
          <p:nvPr/>
        </p:nvSpPr>
        <p:spPr>
          <a:xfrm>
            <a:off x="838200" y="838477"/>
            <a:ext cx="6060558" cy="488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実際に逮捕された例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C105F3F8-61C1-45B6-BA9A-253BFB35C1BC}"/>
              </a:ext>
            </a:extLst>
          </p:cNvPr>
          <p:cNvSpPr txBox="1">
            <a:spLocks/>
          </p:cNvSpPr>
          <p:nvPr/>
        </p:nvSpPr>
        <p:spPr>
          <a:xfrm>
            <a:off x="503338" y="1697837"/>
            <a:ext cx="11440422" cy="25725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①映画を無断で</a:t>
            </a:r>
            <a: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分程度に編集した“ファスト映画”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と呼ばれる動画をインターネットに投稿した。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0CEAE3CB-2677-4E58-92BC-59D1B2A36691}"/>
              </a:ext>
            </a:extLst>
          </p:cNvPr>
          <p:cNvSpPr txBox="1">
            <a:spLocks/>
          </p:cNvSpPr>
          <p:nvPr/>
        </p:nvSpPr>
        <p:spPr>
          <a:xfrm>
            <a:off x="1050094" y="4270342"/>
            <a:ext cx="9536208" cy="68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→（　　　　　）法違反の疑いで逮捕された。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102780B1-09B5-4B9C-86BA-29B60B30D331}"/>
              </a:ext>
            </a:extLst>
          </p:cNvPr>
          <p:cNvSpPr txBox="1">
            <a:spLocks/>
          </p:cNvSpPr>
          <p:nvPr/>
        </p:nvSpPr>
        <p:spPr>
          <a:xfrm>
            <a:off x="1916242" y="4104678"/>
            <a:ext cx="1952237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著作権</a:t>
            </a:r>
            <a:endParaRPr lang="en-US" altLang="ja-JP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429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8E39847-562E-46E9-A7BB-2AF636326241}"/>
              </a:ext>
            </a:extLst>
          </p:cNvPr>
          <p:cNvSpPr txBox="1">
            <a:spLocks/>
          </p:cNvSpPr>
          <p:nvPr/>
        </p:nvSpPr>
        <p:spPr>
          <a:xfrm>
            <a:off x="838200" y="838477"/>
            <a:ext cx="6060558" cy="488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実際に逮捕された例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C105F3F8-61C1-45B6-BA9A-253BFB35C1BC}"/>
              </a:ext>
            </a:extLst>
          </p:cNvPr>
          <p:cNvSpPr txBox="1">
            <a:spLocks/>
          </p:cNvSpPr>
          <p:nvPr/>
        </p:nvSpPr>
        <p:spPr>
          <a:xfrm>
            <a:off x="503338" y="1697837"/>
            <a:ext cx="11440422" cy="25725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②スーパーの食品売り場で、会計前の魚の切り身を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食べる様子を動画で撮影した。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その後、動画をインターネットに投稿した。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0CEAE3CB-2677-4E58-92BC-59D1B2A36691}"/>
              </a:ext>
            </a:extLst>
          </p:cNvPr>
          <p:cNvSpPr txBox="1">
            <a:spLocks/>
          </p:cNvSpPr>
          <p:nvPr/>
        </p:nvSpPr>
        <p:spPr>
          <a:xfrm>
            <a:off x="1050094" y="4270342"/>
            <a:ext cx="9536208" cy="68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→（　　　）の疑いで逮捕された。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8A0B3701-9A53-486D-B58C-79549C60C1D0}"/>
              </a:ext>
            </a:extLst>
          </p:cNvPr>
          <p:cNvSpPr txBox="1">
            <a:spLocks/>
          </p:cNvSpPr>
          <p:nvPr/>
        </p:nvSpPr>
        <p:spPr>
          <a:xfrm>
            <a:off x="1808667" y="4095713"/>
            <a:ext cx="1409664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窃盗</a:t>
            </a:r>
            <a:endParaRPr lang="en-US" altLang="ja-JP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955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8E39847-562E-46E9-A7BB-2AF636326241}"/>
              </a:ext>
            </a:extLst>
          </p:cNvPr>
          <p:cNvSpPr txBox="1">
            <a:spLocks/>
          </p:cNvSpPr>
          <p:nvPr/>
        </p:nvSpPr>
        <p:spPr>
          <a:xfrm>
            <a:off x="838200" y="838477"/>
            <a:ext cx="6060558" cy="488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実際に逮捕された例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C105F3F8-61C1-45B6-BA9A-253BFB35C1BC}"/>
              </a:ext>
            </a:extLst>
          </p:cNvPr>
          <p:cNvSpPr txBox="1">
            <a:spLocks/>
          </p:cNvSpPr>
          <p:nvPr/>
        </p:nvSpPr>
        <p:spPr>
          <a:xfrm>
            <a:off x="512764" y="1878796"/>
            <a:ext cx="11440422" cy="27610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③洋服店の経営者に対し、購入した商品が偽物で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5000"/>
              </a:lnSpc>
            </a:pPr>
            <a:r>
              <a:rPr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あるなどと罵声を浴びせて返品を迫り、その状況を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動画で撮影した。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その後、動画をインターネットに投稿した。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0CEAE3CB-2677-4E58-92BC-59D1B2A36691}"/>
              </a:ext>
            </a:extLst>
          </p:cNvPr>
          <p:cNvSpPr txBox="1">
            <a:spLocks/>
          </p:cNvSpPr>
          <p:nvPr/>
        </p:nvSpPr>
        <p:spPr>
          <a:xfrm>
            <a:off x="838200" y="4924954"/>
            <a:ext cx="10978508" cy="15744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→威力業務（　　　）と（　　　）毀損（きそん）の疑いで　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ts val="5000"/>
              </a:lnSpc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逮捕された。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D89B636B-7821-455B-9855-60D7D7E9E920}"/>
              </a:ext>
            </a:extLst>
          </p:cNvPr>
          <p:cNvSpPr txBox="1">
            <a:spLocks/>
          </p:cNvSpPr>
          <p:nvPr/>
        </p:nvSpPr>
        <p:spPr>
          <a:xfrm>
            <a:off x="3655396" y="4898060"/>
            <a:ext cx="1337946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4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妨害</a:t>
            </a:r>
            <a:endParaRPr lang="en-US" altLang="ja-JP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AD31A959-C150-420F-82BE-4B3569A31245}"/>
              </a:ext>
            </a:extLst>
          </p:cNvPr>
          <p:cNvSpPr txBox="1">
            <a:spLocks/>
          </p:cNvSpPr>
          <p:nvPr/>
        </p:nvSpPr>
        <p:spPr>
          <a:xfrm>
            <a:off x="5560812" y="4898060"/>
            <a:ext cx="1337946" cy="717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sz="400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信用</a:t>
            </a:r>
            <a:endParaRPr lang="en-US" altLang="ja-JP" sz="40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652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D921ED41-0D42-449B-B807-2D5C931C77FA}"/>
              </a:ext>
            </a:extLst>
          </p:cNvPr>
          <p:cNvSpPr txBox="1">
            <a:spLocks/>
          </p:cNvSpPr>
          <p:nvPr/>
        </p:nvSpPr>
        <p:spPr>
          <a:xfrm>
            <a:off x="520995" y="1671652"/>
            <a:ext cx="11344940" cy="3115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7000"/>
              </a:lnSpc>
            </a:pPr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情報発信について考えてみよう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lnSpc>
                <a:spcPts val="7000"/>
              </a:lnSpc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～もし動画を作成し、発信するとしたら～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5514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651</Words>
  <Application>Microsoft Office PowerPoint</Application>
  <PresentationFormat>ワイド画面</PresentationFormat>
  <Paragraphs>78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1" baseType="lpstr">
      <vt:lpstr>HGP創英角ｺﾞｼｯｸUB</vt:lpstr>
      <vt:lpstr>HG丸ｺﾞｼｯｸM-PRO</vt:lpstr>
      <vt:lpstr>游ゴシック</vt:lpstr>
      <vt:lpstr>游ゴシック Light</vt:lpstr>
      <vt:lpstr>游明朝</vt:lpstr>
      <vt:lpstr>Arial</vt:lpstr>
      <vt:lpstr>Office テーマ</vt:lpstr>
      <vt:lpstr>インターネット上でのトラブル 「動画」について考えよう</vt:lpstr>
      <vt:lpstr>PowerPoint プレゼンテーション</vt:lpstr>
      <vt:lpstr>本日の学習のテーマ</vt:lpstr>
      <vt:lpstr>動画作成のルール</vt:lpstr>
      <vt:lpstr>禁止事項に違反すると･･･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他の人の発表を聞く際のチェックポイント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>インターネットを悪用した犯罪</dc:title>
  <dc:creator>松本 英将</dc:creator>
  <cp:lastModifiedBy>秀樹</cp:lastModifiedBy>
  <cp:revision>43</cp:revision>
  <cp:lastPrinted>2022-02-25T10:17:06Z</cp:lastPrinted>
  <dcterms:created xsi:type="dcterms:W3CDTF">2022-01-11T01:08:17Z</dcterms:created>
  <dcterms:modified xsi:type="dcterms:W3CDTF">2022-03-03T09:40:33Z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佐賀県暗号化プロパティ">
    <vt:lpwstr>2019-09-12T08:35:35Z</vt:lpwstr>
  </property>
</Properties>
</file>